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00A3-C7A4-49BE-9E50-BD2B1BCC38AE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A656-1CF8-42C0-9CC6-58DAE156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91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Members repeat the oath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Tulsi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Raquel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0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8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A656-1CF8-42C0-9CC6-58DAE156A6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latin typeface="High Tower Tex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defRPr>
                <a:latin typeface="High Tower Text" pitchFamily="18" charset="0"/>
              </a:defRPr>
            </a:lvl1pPr>
            <a:lvl2pPr>
              <a:defRPr>
                <a:latin typeface="High Tower Text" pitchFamily="18" charset="0"/>
              </a:defRPr>
            </a:lvl2pPr>
            <a:lvl3pPr>
              <a:defRPr>
                <a:latin typeface="High Tower Text" pitchFamily="18" charset="0"/>
              </a:defRPr>
            </a:lvl3pPr>
            <a:lvl4pPr>
              <a:defRPr>
                <a:latin typeface="High Tower Text" pitchFamily="18" charset="0"/>
              </a:defRPr>
            </a:lvl4pPr>
            <a:lvl5pPr>
              <a:defRPr>
                <a:latin typeface="High Tower Tex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35C8F02-0B4C-4C32-8B0F-C3D6AADCCE8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D2F453C-60CF-4085-8CB9-3938A019F24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505619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spc="0" baseline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11T95ExD_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209800"/>
          </a:xfrm>
        </p:spPr>
        <p:txBody>
          <a:bodyPr>
            <a:normAutofit/>
          </a:bodyPr>
          <a:lstStyle/>
          <a:p>
            <a:r>
              <a:rPr lang="en-US" sz="2400" b="1" cap="small" dirty="0" smtClean="0">
                <a:latin typeface="High Tower Text" pitchFamily="18" charset="0"/>
              </a:rPr>
              <a:t>Informal Induction Ceremony</a:t>
            </a:r>
          </a:p>
          <a:p>
            <a:r>
              <a:rPr lang="en-US" sz="2400" b="1" cap="small" dirty="0">
                <a:latin typeface="High Tower Text" pitchFamily="18" charset="0"/>
              </a:rPr>
              <a:t>Phi Theta Kappa</a:t>
            </a:r>
          </a:p>
          <a:p>
            <a:r>
              <a:rPr lang="en-US" sz="2400" b="1" cap="small" dirty="0">
                <a:latin typeface="High Tower Text" pitchFamily="18" charset="0"/>
              </a:rPr>
              <a:t>Fall </a:t>
            </a:r>
            <a:r>
              <a:rPr lang="en-US" sz="2400" b="1" cap="small" dirty="0" smtClean="0">
                <a:latin typeface="High Tower Text" pitchFamily="18" charset="0"/>
              </a:rPr>
              <a:t>2012</a:t>
            </a:r>
          </a:p>
          <a:p>
            <a:endParaRPr lang="en-US" sz="2400" b="1" cap="small" dirty="0" smtClean="0">
              <a:latin typeface="High Tower Tex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High Tower Text" pitchFamily="18" charset="0"/>
              </a:rPr>
              <a:t>Sigma Zeta Chapter</a:t>
            </a:r>
            <a:endParaRPr lang="en-US" sz="4000" dirty="0">
              <a:latin typeface="High Tower Tex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923925"/>
            <a:ext cx="10112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/>
          </p:cNvPr>
          <p:cNvSpPr/>
          <p:nvPr/>
        </p:nvSpPr>
        <p:spPr>
          <a:xfrm>
            <a:off x="3143250" y="6172200"/>
            <a:ext cx="28575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http://youtu.be/v11T95ExD_Y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have studied the Constitution of this organization, the purpose of which is to foster a </a:t>
            </a:r>
            <a:r>
              <a:rPr lang="en-US" sz="2400" dirty="0" smtClean="0"/>
              <a:t>spirit of </a:t>
            </a:r>
            <a:r>
              <a:rPr lang="en-US" sz="2400" dirty="0"/>
              <a:t>devotion to study and to scholarly ideals among its members and whose principles </a:t>
            </a:r>
            <a:r>
              <a:rPr lang="en-US" sz="2400" dirty="0" smtClean="0"/>
              <a:t>are embodied </a:t>
            </a:r>
            <a:r>
              <a:rPr lang="en-US" sz="2400" dirty="0"/>
              <a:t>in the Greek letters which stand for </a:t>
            </a:r>
            <a:r>
              <a:rPr lang="en-US" sz="2400" dirty="0" err="1"/>
              <a:t>phronimon</a:t>
            </a:r>
            <a:r>
              <a:rPr lang="en-US" sz="2400" dirty="0"/>
              <a:t>, </a:t>
            </a:r>
            <a:r>
              <a:rPr lang="en-US" sz="2400" dirty="0" err="1"/>
              <a:t>thumos</a:t>
            </a:r>
            <a:r>
              <a:rPr lang="en-US" sz="2400" dirty="0"/>
              <a:t>, </a:t>
            </a:r>
            <a:r>
              <a:rPr lang="en-US" sz="2400" dirty="0" err="1"/>
              <a:t>katharotes</a:t>
            </a:r>
            <a:r>
              <a:rPr lang="en-US" sz="2400" dirty="0"/>
              <a:t> (</a:t>
            </a:r>
            <a:r>
              <a:rPr lang="en-US" sz="2400" dirty="0" smtClean="0"/>
              <a:t>wisdom, aspiration</a:t>
            </a:r>
            <a:r>
              <a:rPr lang="en-US" sz="2400" dirty="0"/>
              <a:t>, and purity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Now that the standards and ideals of this organization have been fully revealed to you, </a:t>
            </a:r>
            <a:r>
              <a:rPr lang="en-US" sz="2400" dirty="0" smtClean="0"/>
              <a:t>you come </a:t>
            </a:r>
            <a:r>
              <a:rPr lang="en-US" sz="2400" dirty="0"/>
              <a:t>to complete the pledge which admits you into complete fellowship.</a:t>
            </a:r>
          </a:p>
        </p:txBody>
      </p:sp>
    </p:spTree>
    <p:extLst>
      <p:ext uri="{BB962C8B-B14F-4D97-AF65-F5344CB8AC3E}">
        <p14:creationId xmlns:p14="http://schemas.microsoft.com/office/powerpoint/2010/main" val="13008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</a:t>
            </a:r>
            <a:r>
              <a:rPr lang="en-US" dirty="0" smtClean="0"/>
              <a:t>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7030A0"/>
                </a:solidFill>
              </a:rPr>
              <a:t>state your name</a:t>
            </a:r>
            <a:r>
              <a:rPr lang="en-US" sz="3200" dirty="0" smtClean="0"/>
              <a:t>) </a:t>
            </a:r>
            <a:r>
              <a:rPr lang="en-US" sz="3200" dirty="0"/>
              <a:t>do solemnly promise on the </a:t>
            </a:r>
            <a:r>
              <a:rPr lang="en-US" sz="3200" dirty="0" smtClean="0"/>
              <a:t>6th </a:t>
            </a:r>
            <a:r>
              <a:rPr lang="en-US" sz="3200" dirty="0"/>
              <a:t>day of </a:t>
            </a:r>
            <a:r>
              <a:rPr lang="en-US" sz="3200" dirty="0" smtClean="0"/>
              <a:t>November, 2012 </a:t>
            </a:r>
            <a:r>
              <a:rPr lang="en-US" sz="3200" dirty="0"/>
              <a:t>to </a:t>
            </a:r>
            <a:r>
              <a:rPr lang="en-US" sz="3200" dirty="0" smtClean="0"/>
              <a:t>uphold the </a:t>
            </a:r>
            <a:r>
              <a:rPr lang="en-US" sz="3200" dirty="0"/>
              <a:t>standards of Phi Theta Kappa, and to keep this object and aim in mind, </a:t>
            </a:r>
            <a:r>
              <a:rPr lang="en-US" sz="3200" dirty="0" smtClean="0"/>
              <a:t>and </a:t>
            </a:r>
            <a:r>
              <a:rPr lang="en-US" sz="3200" dirty="0"/>
              <a:t>I do </a:t>
            </a:r>
            <a:r>
              <a:rPr lang="en-US" sz="3200" dirty="0" smtClean="0"/>
              <a:t>solemnly pledge </a:t>
            </a:r>
            <a:r>
              <a:rPr lang="en-US" sz="3200" dirty="0"/>
              <a:t>allegiance to my fellow members and promise to aid them in all worthy endeavors.</a:t>
            </a:r>
          </a:p>
        </p:txBody>
      </p:sp>
    </p:spTree>
    <p:extLst>
      <p:ext uri="{BB962C8B-B14F-4D97-AF65-F5344CB8AC3E}">
        <p14:creationId xmlns:p14="http://schemas.microsoft.com/office/powerpoint/2010/main" val="6429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Ceremony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 each new member's name is called, he/she moves to the induction table, signs the </a:t>
            </a:r>
            <a:r>
              <a:rPr lang="en-US" sz="2400" dirty="0" smtClean="0"/>
              <a:t>Chapter Record </a:t>
            </a:r>
            <a:r>
              <a:rPr lang="en-US" sz="2400" dirty="0"/>
              <a:t>Book in the designated place for </a:t>
            </a:r>
            <a:r>
              <a:rPr lang="en-US" sz="2400" dirty="0" smtClean="0"/>
              <a:t>members, </a:t>
            </a:r>
            <a:r>
              <a:rPr lang="en-US" sz="2400" dirty="0"/>
              <a:t>and </a:t>
            </a:r>
            <a:r>
              <a:rPr lang="en-US" sz="2400" dirty="0" smtClean="0"/>
              <a:t>takes their place among Sigma Zeta peers.</a:t>
            </a:r>
          </a:p>
        </p:txBody>
      </p:sp>
    </p:spTree>
    <p:extLst>
      <p:ext uri="{BB962C8B-B14F-4D97-AF65-F5344CB8AC3E}">
        <p14:creationId xmlns:p14="http://schemas.microsoft.com/office/powerpoint/2010/main" val="23701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Ceremony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 your faculty Advisor, It </a:t>
            </a:r>
            <a:r>
              <a:rPr lang="en-US" sz="2400" dirty="0"/>
              <a:t>is my pleasure to welcome you into the Phi Theta Kappa Honor Society and </a:t>
            </a:r>
            <a:r>
              <a:rPr lang="en-US" sz="2400" dirty="0" smtClean="0"/>
              <a:t>the lively </a:t>
            </a:r>
            <a:r>
              <a:rPr lang="en-US" sz="2400" dirty="0"/>
              <a:t>fellowship of scholars it affords.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salute you for your accomplishment; I charge you </a:t>
            </a:r>
            <a:r>
              <a:rPr lang="en-US" sz="2400" dirty="0" smtClean="0"/>
              <a:t>to explore </a:t>
            </a:r>
            <a:r>
              <a:rPr lang="en-US" sz="2400" dirty="0"/>
              <a:t>always for truth and to dedicate yourselves to the cultivation of the well-reasoned life, </a:t>
            </a:r>
            <a:r>
              <a:rPr lang="en-US" sz="2400" dirty="0" smtClean="0"/>
              <a:t>a prelude </a:t>
            </a:r>
            <a:r>
              <a:rPr lang="en-US" sz="2400" dirty="0"/>
              <a:t>to service and honor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7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800" b="1" cap="small" dirty="0" smtClean="0">
                <a:latin typeface="High Tower Text" pitchFamily="18" charset="0"/>
              </a:rPr>
              <a:t>Welcome to Sigma Zeta Chapter! </a:t>
            </a:r>
          </a:p>
          <a:p>
            <a:r>
              <a:rPr lang="en-US" sz="1800" b="1" cap="small" dirty="0" smtClean="0">
                <a:latin typeface="High Tower Text" pitchFamily="18" charset="0"/>
              </a:rPr>
              <a:t>Please take part in a group photo!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The End</a:t>
            </a:r>
            <a:endParaRPr lang="en-US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2012 Induction Ceremony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Honored Guests: Friends, Family, and fellow Phi Theta Kappa members, </a:t>
            </a:r>
            <a:r>
              <a:rPr lang="en-US" sz="2400" dirty="0" smtClean="0"/>
              <a:t>I am </a:t>
            </a:r>
            <a:r>
              <a:rPr lang="en-US" sz="2400" dirty="0"/>
              <a:t>pleased to present to you these candidates for membership in our Honor Society.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These students </a:t>
            </a:r>
            <a:r>
              <a:rPr lang="en-US" sz="2400" dirty="0"/>
              <a:t>have fulfilled all requirements for membership and have been selected because </a:t>
            </a:r>
            <a:r>
              <a:rPr lang="en-US" sz="2400" dirty="0" smtClean="0"/>
              <a:t>they have </a:t>
            </a:r>
            <a:r>
              <a:rPr lang="en-US" sz="2400" dirty="0"/>
              <a:t>chosen Scholarship, Leadership, Service and Fellowship as their hallmarks.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 recommend them </a:t>
            </a:r>
            <a:r>
              <a:rPr lang="en-US" sz="2400" dirty="0"/>
              <a:t>for acceptance into the Sigma Zeta Chapter of Phi Theta Kappa Honor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</a:t>
            </a:r>
            <a:r>
              <a:rPr lang="en-US" dirty="0" smtClean="0"/>
              <a:t>Ceremony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are about to be inducted into a scholarly fellowship which embraces </a:t>
            </a:r>
            <a:r>
              <a:rPr lang="en-US" sz="2400" dirty="0" smtClean="0"/>
              <a:t>community colleges </a:t>
            </a:r>
            <a:r>
              <a:rPr lang="en-US" sz="2400" dirty="0"/>
              <a:t>not only </a:t>
            </a:r>
            <a:r>
              <a:rPr lang="en-US" sz="2400" dirty="0" smtClean="0"/>
              <a:t>from Oregon, </a:t>
            </a:r>
            <a:r>
              <a:rPr lang="en-US" sz="2400" dirty="0"/>
              <a:t>but of the nation and the world.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fellowship is Phi </a:t>
            </a:r>
            <a:r>
              <a:rPr lang="en-US" sz="2400" dirty="0" smtClean="0"/>
              <a:t>Theta Kappa </a:t>
            </a:r>
            <a:r>
              <a:rPr lang="en-US" sz="2400" dirty="0"/>
              <a:t>and your chapter is Sigma Zeta.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After </a:t>
            </a:r>
            <a:r>
              <a:rPr lang="en-US" sz="2400" dirty="0"/>
              <a:t>induction you will find among the </a:t>
            </a:r>
            <a:r>
              <a:rPr lang="en-US" sz="2400" dirty="0" smtClean="0"/>
              <a:t>members an </a:t>
            </a:r>
            <a:r>
              <a:rPr lang="en-US" sz="2400" dirty="0"/>
              <a:t>atmosphere of scholarship, to which you must give of yourself in order that the </a:t>
            </a:r>
            <a:r>
              <a:rPr lang="en-US" sz="2400" dirty="0" smtClean="0"/>
              <a:t>organization may </a:t>
            </a:r>
            <a:r>
              <a:rPr lang="en-US" sz="2400" dirty="0"/>
              <a:t>be meaningful to you.</a:t>
            </a:r>
          </a:p>
        </p:txBody>
      </p:sp>
    </p:spTree>
    <p:extLst>
      <p:ext uri="{BB962C8B-B14F-4D97-AF65-F5344CB8AC3E}">
        <p14:creationId xmlns:p14="http://schemas.microsoft.com/office/powerpoint/2010/main" val="13385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 have in my hand a torch, symbolic of knowledge, which is the servant </a:t>
            </a:r>
            <a:r>
              <a:rPr lang="en-US" sz="2400" dirty="0" smtClean="0"/>
              <a:t>of wisdom </a:t>
            </a:r>
            <a:r>
              <a:rPr lang="en-US" sz="2400" dirty="0"/>
              <a:t>which dwells with prudence and leads in the way of righteousness in the midst of </a:t>
            </a:r>
            <a:r>
              <a:rPr lang="en-US" sz="2400" dirty="0" smtClean="0"/>
              <a:t>the paths </a:t>
            </a:r>
            <a:r>
              <a:rPr lang="en-US" sz="2400" dirty="0"/>
              <a:t>of judgment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C:\Users\Tracy Weimer Four\AppData\Local\Microsoft\Windows\Temporary Internet Files\Content.IE5\OKR5JJ0P\MC9002334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0" y="3276600"/>
            <a:ext cx="2328250" cy="18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racy Weimer Four\AppData\Local\Microsoft\Windows\Temporary Internet Files\Content.IE5\OKR5JJ0P\MP900448607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24000"/>
            <a:ext cx="284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Ceremony</a:t>
            </a:r>
          </a:p>
        </p:txBody>
      </p:sp>
      <p:pic>
        <p:nvPicPr>
          <p:cNvPr id="3075" name="Picture 3" descr="C:\Users\Tracy Weimer Four\AppData\Local\Microsoft\Windows\Temporary Internet Files\Content.IE5\5KF44WQE\MP9004221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7754" l="9961" r="95801">
                        <a14:foregroundMark x1="79785" y1="65332" x2="79785" y2="65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5735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9817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 have the white rose typifying purity and beauty of life, with its white buds </a:t>
            </a:r>
            <a:r>
              <a:rPr lang="en-US" sz="2400" dirty="0" smtClean="0"/>
              <a:t>signifying intellectual </a:t>
            </a:r>
            <a:r>
              <a:rPr lang="en-US" sz="2400" dirty="0"/>
              <a:t>associations.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I </a:t>
            </a:r>
            <a:r>
              <a:rPr lang="en-US" sz="2400" dirty="0"/>
              <a:t>give you this rose as a symbol </a:t>
            </a:r>
            <a:r>
              <a:rPr lang="en-US" sz="2400" dirty="0" smtClean="0"/>
              <a:t>of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our </a:t>
            </a:r>
            <a:r>
              <a:rPr lang="en-US" sz="2400" dirty="0"/>
              <a:t>newly </a:t>
            </a:r>
            <a:r>
              <a:rPr lang="en-US" sz="2400" dirty="0" smtClean="0"/>
              <a:t>formed intellectual </a:t>
            </a:r>
            <a:r>
              <a:rPr lang="en-US" sz="2400" dirty="0"/>
              <a:t>friendship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0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This is the emblem of Phi Theta Kappa. It consists of a golden slab, keyed at the </a:t>
            </a:r>
            <a:r>
              <a:rPr lang="en-US" sz="2400" dirty="0" smtClean="0"/>
              <a:t>top and </a:t>
            </a:r>
            <a:r>
              <a:rPr lang="en-US" sz="2400" dirty="0"/>
              <a:t>bottom.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golden field, like the escutcheon of our coat of arms, refers to the </a:t>
            </a:r>
            <a:r>
              <a:rPr lang="en-US" sz="2400" dirty="0" smtClean="0"/>
              <a:t>golden opportunities </a:t>
            </a:r>
            <a:r>
              <a:rPr lang="en-US" sz="2400" dirty="0"/>
              <a:t>that abound on every hand for Society folk to evidence their culture and </a:t>
            </a:r>
            <a:r>
              <a:rPr lang="en-US" sz="2400" dirty="0" smtClean="0"/>
              <a:t>perform good </a:t>
            </a:r>
            <a:r>
              <a:rPr lang="en-US" sz="2400" dirty="0"/>
              <a:t>works.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Since </a:t>
            </a:r>
            <a:r>
              <a:rPr lang="en-US" sz="2400" dirty="0"/>
              <a:t>gold is the most noble of metals, it shall have a further significance to </a:t>
            </a:r>
            <a:r>
              <a:rPr lang="en-US" sz="2400" dirty="0" smtClean="0"/>
              <a:t>our Society</a:t>
            </a:r>
            <a:r>
              <a:rPr lang="en-US" sz="2400" dirty="0"/>
              <a:t>, for it shall represent that nobility attained by those who achieve intellectual leadership.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Across the slab you will observe a black band. </a:t>
            </a:r>
            <a:r>
              <a:rPr lang="en-US" sz="2400" dirty="0" smtClean="0"/>
              <a:t>It </a:t>
            </a:r>
            <a:r>
              <a:rPr lang="en-US" sz="2400" dirty="0"/>
              <a:t>represents the three ideals which bind </a:t>
            </a:r>
            <a:r>
              <a:rPr lang="en-US" sz="2400" dirty="0" smtClean="0"/>
              <a:t>us together</a:t>
            </a:r>
            <a:r>
              <a:rPr lang="en-US" sz="2400" dirty="0"/>
              <a:t>, and the cultural self-control which is the necessary foundation for true </a:t>
            </a:r>
            <a:r>
              <a:rPr lang="en-US" sz="2400" dirty="0" smtClean="0"/>
              <a:t>wisdom, aspiration </a:t>
            </a:r>
            <a:r>
              <a:rPr lang="en-US" sz="2400" dirty="0"/>
              <a:t>and purity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Shining </a:t>
            </a:r>
            <a:r>
              <a:rPr lang="en-US" sz="2400" dirty="0"/>
              <a:t>through the black enamel background are the three Greek letters which are the </a:t>
            </a:r>
            <a:r>
              <a:rPr lang="en-US" sz="2400" dirty="0" smtClean="0"/>
              <a:t>initials of </a:t>
            </a:r>
            <a:r>
              <a:rPr lang="en-US" sz="2400" dirty="0"/>
              <a:t>the Greek words meaning wisdom, aspiration and purity.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1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Behind the band is a wreath, on the one side composed of oak leaves and on the other </a:t>
            </a:r>
            <a:r>
              <a:rPr lang="en-US" sz="2400" dirty="0" smtClean="0"/>
              <a:t>laurel.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oak leaves stand for stability and strength of character, as symbolized by the sturdy </a:t>
            </a:r>
            <a:r>
              <a:rPr lang="en-US" sz="2400" dirty="0" smtClean="0"/>
              <a:t>oak.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graceful, curling leaves of the laurel signify achievement and success, all attributes </a:t>
            </a:r>
            <a:r>
              <a:rPr lang="en-US" sz="2400" dirty="0" smtClean="0"/>
              <a:t>for membership </a:t>
            </a:r>
            <a:r>
              <a:rPr lang="en-US" sz="2400" dirty="0"/>
              <a:t>in our Society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20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Ceremony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Above the band is the representation of the head of Athena, a symbol of learning; in the </a:t>
            </a:r>
            <a:r>
              <a:rPr lang="en-US" sz="2400" dirty="0" smtClean="0"/>
              <a:t>base, appear </a:t>
            </a:r>
            <a:r>
              <a:rPr lang="en-US" sz="2400" dirty="0"/>
              <a:t>the Greek letters meaning light, the light of knowledge and learning, the common </a:t>
            </a:r>
            <a:r>
              <a:rPr lang="en-US" sz="2400" dirty="0" smtClean="0"/>
              <a:t>ideal for </a:t>
            </a:r>
            <a:r>
              <a:rPr lang="en-US" sz="2400" dirty="0"/>
              <a:t>members of Phi Theta Kappa Honor Society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badge stands as a symbol for the high idealism of our organization and membership in </a:t>
            </a:r>
            <a:r>
              <a:rPr lang="en-US" sz="2400" dirty="0" smtClean="0"/>
              <a:t>our select </a:t>
            </a:r>
            <a:r>
              <a:rPr lang="en-US" sz="2400" dirty="0"/>
              <a:t>group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3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apter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</Template>
  <TotalTime>213</TotalTime>
  <Words>799</Words>
  <Application>Microsoft Office PowerPoint</Application>
  <PresentationFormat>On-screen Show (4:3)</PresentationFormat>
  <Paragraphs>77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chapter</vt:lpstr>
      <vt:lpstr>Sigma Zeta Chapter</vt:lpstr>
      <vt:lpstr>Fall 2012 Induction Ceremony</vt:lpstr>
      <vt:lpstr>Induction Ceremony </vt:lpstr>
      <vt:lpstr>Induction Ceremony</vt:lpstr>
      <vt:lpstr>Induction Ceremony</vt:lpstr>
      <vt:lpstr>Induction Ceremony</vt:lpstr>
      <vt:lpstr>Induction Ceremony</vt:lpstr>
      <vt:lpstr>Induction Ceremony</vt:lpstr>
      <vt:lpstr>Induction Ceremony</vt:lpstr>
      <vt:lpstr>Induction Ceremony</vt:lpstr>
      <vt:lpstr>Induction Oath</vt:lpstr>
      <vt:lpstr>Induction Ceremony</vt:lpstr>
      <vt:lpstr>Induction Ceremony</vt:lpstr>
      <vt:lpstr>The End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Weimer</dc:creator>
  <cp:lastModifiedBy>Tracy Weimer</cp:lastModifiedBy>
  <cp:revision>11</cp:revision>
  <dcterms:created xsi:type="dcterms:W3CDTF">2012-11-06T04:11:18Z</dcterms:created>
  <dcterms:modified xsi:type="dcterms:W3CDTF">2012-11-06T07:49:21Z</dcterms:modified>
</cp:coreProperties>
</file>