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9" r:id="rId22"/>
    <p:sldId id="276" r:id="rId23"/>
    <p:sldId id="277" r:id="rId24"/>
    <p:sldId id="278"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8" autoAdjust="0"/>
    <p:restoredTop sz="94660"/>
  </p:normalViewPr>
  <p:slideViewPr>
    <p:cSldViewPr>
      <p:cViewPr varScale="1">
        <p:scale>
          <a:sx n="69" d="100"/>
          <a:sy n="69" d="100"/>
        </p:scale>
        <p:origin x="-1596" y="-96"/>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D8730AE-BAB4-4899-AB4D-C7D432370551}"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5E9F-440A-4BD0-9AD5-EA5B7A3A63C6}"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730AE-BAB4-4899-AB4D-C7D432370551}"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730AE-BAB4-4899-AB4D-C7D432370551}"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D8730AE-BAB4-4899-AB4D-C7D432370551}"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5E9F-440A-4BD0-9AD5-EA5B7A3A63C6}"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730AE-BAB4-4899-AB4D-C7D432370551}"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D8730AE-BAB4-4899-AB4D-C7D432370551}" type="datetimeFigureOut">
              <a:rPr lang="en-US" smtClean="0"/>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D8730AE-BAB4-4899-AB4D-C7D432370551}" type="datetimeFigureOut">
              <a:rPr lang="en-US" smtClean="0"/>
              <a:t>9/21/2012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8730AE-BAB4-4899-AB4D-C7D432370551}" type="datetimeFigureOut">
              <a:rPr lang="en-US" smtClean="0"/>
              <a:t>9/21/2012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730AE-BAB4-4899-AB4D-C7D432370551}" type="datetimeFigureOut">
              <a:rPr lang="en-US" smtClean="0"/>
              <a:t>9/21/2012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730AE-BAB4-4899-AB4D-C7D432370551}" type="datetimeFigureOut">
              <a:rPr lang="en-US" smtClean="0"/>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730AE-BAB4-4899-AB4D-C7D432370551}" type="datetimeFigureOut">
              <a:rPr lang="en-US" smtClean="0"/>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A5E9F-440A-4BD0-9AD5-EA5B7A3A63C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D8730AE-BAB4-4899-AB4D-C7D432370551}" type="datetimeFigureOut">
              <a:rPr lang="en-US" smtClean="0"/>
              <a:t>9/21/2012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09A5E9F-440A-4BD0-9AD5-EA5B7A3A63C6}" type="slidenum">
              <a:rPr lang="en-US" smtClean="0"/>
              <a:t>‹#›</a:t>
            </a:fld>
            <a:endParaRPr lang="en-US"/>
          </a:p>
        </p:txBody>
      </p:sp>
      <p:pic>
        <p:nvPicPr>
          <p:cNvPr id="1026"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24800" y="381000"/>
            <a:ext cx="50561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spcBef>
          <a:spcPct val="0"/>
        </a:spcBef>
        <a:buNone/>
        <a:defRPr sz="3000" b="1" kern="1200" cap="small" spc="0" baseline="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p>
            <a:r>
              <a:rPr lang="en-US" sz="3200" b="1" cap="small"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Semi-Annual Steering</a:t>
            </a:r>
          </a:p>
          <a:p>
            <a:r>
              <a:rPr lang="en-US" sz="3200" b="1" cap="small"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Summer 2012 Planning Seminar</a:t>
            </a:r>
            <a:endParaRPr lang="en-US" sz="3200" b="1" cap="small"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itle 1"/>
          <p:cNvSpPr>
            <a:spLocks noGrp="1"/>
          </p:cNvSpPr>
          <p:nvPr>
            <p:ph type="ctrTitle"/>
          </p:nvPr>
        </p:nvSpPr>
        <p:spPr/>
        <p:txBody>
          <a:bodyPr/>
          <a:lstStyle/>
          <a:p>
            <a: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Sigma Zeta Chapter</a:t>
            </a:r>
            <a:endParaRPr lang="en-US" sz="4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56455" l="41955" r="57091"/>
                    </a14:imgEffect>
                  </a14:imgLayer>
                </a14:imgProps>
              </a:ext>
              <a:ext uri="{28A0092B-C50C-407E-A947-70E740481C1C}">
                <a14:useLocalDpi xmlns:a14="http://schemas.microsoft.com/office/drawing/2010/main" val="0"/>
              </a:ext>
            </a:extLst>
          </a:blip>
          <a:srcRect l="42222" r="43030" b="44646"/>
          <a:stretch/>
        </p:blipFill>
        <p:spPr>
          <a:xfrm>
            <a:off x="4066309" y="692727"/>
            <a:ext cx="1011382" cy="1898073"/>
          </a:xfrm>
          <a:prstGeom prst="rect">
            <a:avLst/>
          </a:prstGeom>
        </p:spPr>
      </p:pic>
    </p:spTree>
    <p:extLst>
      <p:ext uri="{BB962C8B-B14F-4D97-AF65-F5344CB8AC3E}">
        <p14:creationId xmlns:p14="http://schemas.microsoft.com/office/powerpoint/2010/main" val="3179945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250"/>
                                        <p:tgtEl>
                                          <p:spTgt spid="2"/>
                                        </p:tgtEl>
                                      </p:cBhvr>
                                    </p:animEffect>
                                    <p:anim calcmode="lin" valueType="num">
                                      <p:cBhvr>
                                        <p:cTn id="14" dur="1250" fill="hold"/>
                                        <p:tgtEl>
                                          <p:spTgt spid="2"/>
                                        </p:tgtEl>
                                        <p:attrNameLst>
                                          <p:attrName>ppt_x</p:attrName>
                                        </p:attrNameLst>
                                      </p:cBhvr>
                                      <p:tavLst>
                                        <p:tav tm="0">
                                          <p:val>
                                            <p:strVal val="#ppt_x"/>
                                          </p:val>
                                        </p:tav>
                                        <p:tav tm="100000">
                                          <p:val>
                                            <p:strVal val="#ppt_x"/>
                                          </p:val>
                                        </p:tav>
                                      </p:tavLst>
                                    </p:anim>
                                    <p:anim calcmode="lin" valueType="num">
                                      <p:cBhvr>
                                        <p:cTn id="15" dur="12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250"/>
                                        <p:tgtEl>
                                          <p:spTgt spid="3">
                                            <p:txEl>
                                              <p:pRg st="0" end="0"/>
                                            </p:txEl>
                                          </p:spTgt>
                                        </p:tgtEl>
                                      </p:cBhvr>
                                    </p:animEffect>
                                    <p:anim calcmode="lin" valueType="num">
                                      <p:cBhvr>
                                        <p:cTn id="20"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4750"/>
                            </p:stCondLst>
                            <p:childTnLst>
                              <p:par>
                                <p:cTn id="23" presetID="42" presetClass="entr" presetSubtype="0" fill="hold" grpId="0" nodeType="afterEffect">
                                  <p:stCondLst>
                                    <p:cond delay="50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250"/>
                                        <p:tgtEl>
                                          <p:spTgt spid="3">
                                            <p:txEl>
                                              <p:pRg st="1" end="1"/>
                                            </p:txEl>
                                          </p:spTgt>
                                        </p:tgtEl>
                                      </p:cBhvr>
                                    </p:animEffect>
                                    <p:anim calcmode="lin" valueType="num">
                                      <p:cBhvr>
                                        <p:cTn id="26"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Communications Officer Duties</a:t>
            </a:r>
            <a:endParaRPr lang="en-US" dirty="0"/>
          </a:p>
        </p:txBody>
      </p:sp>
      <p:sp>
        <p:nvSpPr>
          <p:cNvPr id="3" name="Content Placeholder 2"/>
          <p:cNvSpPr>
            <a:spLocks noGrp="1"/>
          </p:cNvSpPr>
          <p:nvPr>
            <p:ph sz="quarter" idx="13"/>
          </p:nvPr>
        </p:nvSpPr>
        <p:spPr/>
        <p:txBody>
          <a:bodyPr>
            <a:noAutofit/>
          </a:bodyPr>
          <a:lstStyle/>
          <a:p>
            <a:pPr fontAlgn="ctr"/>
            <a:r>
              <a:rPr lang="en-US" sz="2000" dirty="0"/>
              <a:t>Take roll and record minutes at all general and executive meetings</a:t>
            </a:r>
          </a:p>
          <a:p>
            <a:pPr fontAlgn="ctr"/>
            <a:r>
              <a:rPr lang="en-US" sz="2000" dirty="0"/>
              <a:t>Compile an ongoing binder of agendas, sign-in sheets, and meeting minutes for institutional knowledge (flyers and copies of published articles should be placed into record as well)</a:t>
            </a:r>
          </a:p>
          <a:p>
            <a:pPr fontAlgn="ctr"/>
            <a:r>
              <a:rPr lang="en-US" sz="2000" dirty="0"/>
              <a:t>Record data numbers for the chapter at each and every event (count people, take pictures, gather surveys)</a:t>
            </a:r>
          </a:p>
          <a:p>
            <a:pPr fontAlgn="ctr"/>
            <a:r>
              <a:rPr lang="en-US" sz="2000" dirty="0"/>
              <a:t>Coordinate with the (External) Communications Officer for the annual Yearbook</a:t>
            </a:r>
          </a:p>
          <a:p>
            <a:pPr fontAlgn="ctr"/>
            <a:r>
              <a:rPr lang="en-US" sz="2000" dirty="0"/>
              <a:t>Assist the officer core to write the essays for Hallmark and Regional </a:t>
            </a:r>
            <a:r>
              <a:rPr lang="en-US" sz="2000" dirty="0" smtClean="0"/>
              <a:t>recognitions</a:t>
            </a:r>
            <a:endParaRPr lang="en-US" sz="2000" dirty="0"/>
          </a:p>
        </p:txBody>
      </p:sp>
    </p:spTree>
    <p:extLst>
      <p:ext uri="{BB962C8B-B14F-4D97-AF65-F5344CB8AC3E}">
        <p14:creationId xmlns:p14="http://schemas.microsoft.com/office/powerpoint/2010/main" val="2983877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Roles – Current Active Team Leaders</a:t>
            </a:r>
            <a:endParaRPr lang="en-US" dirty="0"/>
          </a:p>
        </p:txBody>
      </p:sp>
      <p:sp>
        <p:nvSpPr>
          <p:cNvPr id="3" name="Content Placeholder 2"/>
          <p:cNvSpPr>
            <a:spLocks noGrp="1"/>
          </p:cNvSpPr>
          <p:nvPr>
            <p:ph sz="quarter" idx="13"/>
          </p:nvPr>
        </p:nvSpPr>
        <p:spPr/>
        <p:txBody>
          <a:bodyPr>
            <a:normAutofit/>
          </a:bodyPr>
          <a:lstStyle/>
          <a:p>
            <a:pPr lvl="0">
              <a:buFont typeface="Wingdings" pitchFamily="2" charset="2"/>
              <a:buChar char="q"/>
            </a:pPr>
            <a:r>
              <a:rPr lang="en-US" sz="2000" dirty="0"/>
              <a:t>Honors Research Project Manager</a:t>
            </a:r>
            <a:endParaRPr lang="en-US" sz="2000" b="1" dirty="0"/>
          </a:p>
          <a:p>
            <a:pPr lvl="0">
              <a:buFont typeface="Wingdings" pitchFamily="2" charset="2"/>
              <a:buChar char="q"/>
            </a:pPr>
            <a:r>
              <a:rPr lang="en-US" sz="2000" dirty="0"/>
              <a:t>Membership: Recruitment &amp; Retention Coordinator</a:t>
            </a:r>
            <a:endParaRPr lang="en-US" sz="2000" b="1" dirty="0"/>
          </a:p>
          <a:p>
            <a:pPr lvl="0">
              <a:buFont typeface="Wingdings" pitchFamily="2" charset="2"/>
              <a:buChar char="q"/>
            </a:pPr>
            <a:r>
              <a:rPr lang="en-US" sz="2000" dirty="0"/>
              <a:t>Visibility/Marketing/Poster Campaign Manager</a:t>
            </a:r>
            <a:endParaRPr lang="en-US" sz="2000" b="1" dirty="0"/>
          </a:p>
          <a:p>
            <a:pPr lvl="0">
              <a:buFont typeface="Wingdings" pitchFamily="2" charset="2"/>
              <a:buChar char="q"/>
            </a:pPr>
            <a:r>
              <a:rPr lang="en-US" sz="2000" dirty="0"/>
              <a:t>Photographer/Videographer/”Yearbook” Editor</a:t>
            </a:r>
            <a:endParaRPr lang="en-US" sz="2000" b="1" dirty="0"/>
          </a:p>
          <a:p>
            <a:pPr lvl="0">
              <a:buFont typeface="Wingdings" pitchFamily="2" charset="2"/>
              <a:buChar char="q"/>
            </a:pPr>
            <a:r>
              <a:rPr lang="en-US" sz="2000" dirty="0"/>
              <a:t>(Alumni) Transfer Support Coordinator</a:t>
            </a:r>
            <a:endParaRPr lang="en-US" sz="2000" b="1" dirty="0"/>
          </a:p>
          <a:p>
            <a:pPr lvl="0">
              <a:buFont typeface="Wingdings" pitchFamily="2" charset="2"/>
              <a:buChar char="q"/>
            </a:pPr>
            <a:r>
              <a:rPr lang="en-US" sz="2000" dirty="0"/>
              <a:t>Service Learning Volunteer Program </a:t>
            </a:r>
            <a:r>
              <a:rPr lang="en-US" sz="2000" dirty="0" smtClean="0"/>
              <a:t>Coordinator</a:t>
            </a:r>
            <a:endParaRPr lang="en-US" sz="2000" b="1" dirty="0"/>
          </a:p>
        </p:txBody>
      </p:sp>
    </p:spTree>
    <p:extLst>
      <p:ext uri="{BB962C8B-B14F-4D97-AF65-F5344CB8AC3E}">
        <p14:creationId xmlns:p14="http://schemas.microsoft.com/office/powerpoint/2010/main" val="2945756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2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grpId="0" nodeType="afterEffect">
                                  <p:stCondLst>
                                    <p:cond delay="2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225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1250"/>
                            </p:stCondLst>
                            <p:childTnLst>
                              <p:par>
                                <p:cTn id="29" presetID="42" presetClass="entr" presetSubtype="0" fill="hold" grpId="0" nodeType="afterEffect">
                                  <p:stCondLst>
                                    <p:cond delay="225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4500"/>
                            </p:stCondLst>
                            <p:childTnLst>
                              <p:par>
                                <p:cTn id="35" presetID="42" presetClass="entr" presetSubtype="0" fill="hold" grpId="0" nodeType="afterEffect">
                                  <p:stCondLst>
                                    <p:cond delay="225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7750"/>
                            </p:stCondLst>
                            <p:childTnLst>
                              <p:par>
                                <p:cTn id="41" presetID="42" presetClass="entr" presetSubtype="0" fill="hold" grpId="0" nodeType="afterEffect">
                                  <p:stCondLst>
                                    <p:cond delay="225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Officer Goals</a:t>
            </a:r>
            <a:endParaRPr lang="en-US" dirty="0"/>
          </a:p>
        </p:txBody>
      </p:sp>
      <p:sp>
        <p:nvSpPr>
          <p:cNvPr id="5" name="Text Placeholder 4"/>
          <p:cNvSpPr>
            <a:spLocks noGrp="1"/>
          </p:cNvSpPr>
          <p:nvPr>
            <p:ph type="body" idx="1"/>
          </p:nvPr>
        </p:nvSpPr>
        <p:spPr/>
        <p:txBody>
          <a:bodyPr/>
          <a:lstStyle/>
          <a:p>
            <a:r>
              <a:rPr lang="en-US" dirty="0" smtClean="0"/>
              <a:t>Section 3</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447800"/>
            <a:ext cx="4419600" cy="3314700"/>
          </a:xfrm>
          <a:prstGeom prst="rect">
            <a:avLst/>
          </a:prstGeom>
          <a:ln>
            <a:noFill/>
          </a:ln>
          <a:effectLst>
            <a:softEdge rad="112500"/>
          </a:effectLst>
        </p:spPr>
      </p:pic>
    </p:spTree>
    <p:extLst>
      <p:ext uri="{BB962C8B-B14F-4D97-AF65-F5344CB8AC3E}">
        <p14:creationId xmlns:p14="http://schemas.microsoft.com/office/powerpoint/2010/main" val="3859164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sz="2000" dirty="0" smtClean="0"/>
              <a:t>Drafting Professional Chapter Correspondence and Officer Reports</a:t>
            </a:r>
          </a:p>
          <a:p>
            <a:r>
              <a:rPr lang="en-US" sz="2000" dirty="0" smtClean="0"/>
              <a:t>Developing and delivering formal presentations on research, event recruitment, membership drives, outreach, and community service</a:t>
            </a:r>
          </a:p>
          <a:p>
            <a:r>
              <a:rPr lang="en-US" sz="2000" dirty="0" smtClean="0"/>
              <a:t>Representing Sigma Zeta chapter at campus events</a:t>
            </a:r>
            <a:endParaRPr lang="en-US" sz="2000" dirty="0"/>
          </a:p>
        </p:txBody>
      </p:sp>
      <p:sp>
        <p:nvSpPr>
          <p:cNvPr id="3" name="Content Placeholder 2"/>
          <p:cNvSpPr>
            <a:spLocks noGrp="1"/>
          </p:cNvSpPr>
          <p:nvPr>
            <p:ph sz="quarter" idx="13"/>
          </p:nvPr>
        </p:nvSpPr>
        <p:spPr/>
        <p:txBody>
          <a:bodyPr>
            <a:normAutofit/>
          </a:bodyPr>
          <a:lstStyle/>
          <a:p>
            <a:r>
              <a:rPr lang="en-US" sz="2000" dirty="0" smtClean="0"/>
              <a:t>Keyboarding and Data Entry</a:t>
            </a:r>
          </a:p>
          <a:p>
            <a:r>
              <a:rPr lang="en-US" sz="2000" dirty="0" smtClean="0"/>
              <a:t>Formatting a professional document</a:t>
            </a:r>
          </a:p>
          <a:p>
            <a:r>
              <a:rPr lang="en-US" sz="2000" dirty="0" smtClean="0"/>
              <a:t>Word Program experience</a:t>
            </a:r>
          </a:p>
          <a:p>
            <a:r>
              <a:rPr lang="en-US" sz="2000" dirty="0" smtClean="0"/>
              <a:t>Excel Program experience</a:t>
            </a:r>
          </a:p>
          <a:p>
            <a:r>
              <a:rPr lang="en-US" sz="2000" dirty="0" smtClean="0"/>
              <a:t>Power Point experience</a:t>
            </a:r>
          </a:p>
          <a:p>
            <a:r>
              <a:rPr lang="en-US" sz="2000" dirty="0" smtClean="0"/>
              <a:t>Publisher experience</a:t>
            </a:r>
          </a:p>
          <a:p>
            <a:r>
              <a:rPr lang="en-US" sz="2000" dirty="0" smtClean="0"/>
              <a:t>Access… introduction</a:t>
            </a:r>
            <a:endParaRPr lang="en-US" sz="2000" dirty="0"/>
          </a:p>
        </p:txBody>
      </p:sp>
      <p:sp>
        <p:nvSpPr>
          <p:cNvPr id="4" name="Title 3"/>
          <p:cNvSpPr>
            <a:spLocks noGrp="1"/>
          </p:cNvSpPr>
          <p:nvPr>
            <p:ph type="title"/>
          </p:nvPr>
        </p:nvSpPr>
        <p:spPr/>
        <p:txBody>
          <a:bodyPr/>
          <a:lstStyle/>
          <a:p>
            <a:r>
              <a:rPr lang="en-US" dirty="0" smtClean="0"/>
              <a:t>Skill Development</a:t>
            </a:r>
            <a:endParaRPr lang="en-US" dirty="0"/>
          </a:p>
        </p:txBody>
      </p:sp>
      <p:sp>
        <p:nvSpPr>
          <p:cNvPr id="5" name="Text Placeholder 4"/>
          <p:cNvSpPr>
            <a:spLocks noGrp="1"/>
          </p:cNvSpPr>
          <p:nvPr>
            <p:ph type="body" idx="1"/>
          </p:nvPr>
        </p:nvSpPr>
        <p:spPr/>
        <p:txBody>
          <a:bodyPr>
            <a:noAutofit/>
          </a:bodyPr>
          <a:lstStyle/>
          <a:p>
            <a:r>
              <a:rPr lang="en-US" sz="2000" cap="sm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Computer Skills</a:t>
            </a:r>
            <a:endPar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 Placeholder 5"/>
          <p:cNvSpPr>
            <a:spLocks noGrp="1"/>
          </p:cNvSpPr>
          <p:nvPr>
            <p:ph type="body" sz="quarter" idx="3"/>
          </p:nvPr>
        </p:nvSpPr>
        <p:spPr/>
        <p:txBody>
          <a:bodyPr vert="horz" lIns="91440" tIns="45720" rIns="91440" bIns="45720" rtlCol="0" anchor="b">
            <a:noAutofit/>
          </a:bodyPr>
          <a:lstStyle/>
          <a:p>
            <a:r>
              <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Communication Skills</a:t>
            </a:r>
          </a:p>
        </p:txBody>
      </p:sp>
    </p:spTree>
    <p:extLst>
      <p:ext uri="{BB962C8B-B14F-4D97-AF65-F5344CB8AC3E}">
        <p14:creationId xmlns:p14="http://schemas.microsoft.com/office/powerpoint/2010/main" val="2258701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fade">
                                      <p:cBhvr>
                                        <p:cTn id="69" dur="1000"/>
                                        <p:tgtEl>
                                          <p:spTgt spid="6">
                                            <p:txEl>
                                              <p:pRg st="0" end="0"/>
                                            </p:txEl>
                                          </p:spTgt>
                                        </p:tgtEl>
                                      </p:cBhvr>
                                    </p:animEffect>
                                    <p:anim calcmode="lin" valueType="num">
                                      <p:cBhvr>
                                        <p:cTn id="7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
                                            <p:txEl>
                                              <p:pRg st="0" end="0"/>
                                            </p:txEl>
                                          </p:spTgt>
                                        </p:tgtEl>
                                        <p:attrNameLst>
                                          <p:attrName>style.visibility</p:attrName>
                                        </p:attrNameLst>
                                      </p:cBhvr>
                                      <p:to>
                                        <p:strVal val="visible"/>
                                      </p:to>
                                    </p:set>
                                    <p:animEffect transition="in" filter="fade">
                                      <p:cBhvr>
                                        <p:cTn id="76" dur="1000"/>
                                        <p:tgtEl>
                                          <p:spTgt spid="2">
                                            <p:txEl>
                                              <p:pRg st="0" end="0"/>
                                            </p:txEl>
                                          </p:spTgt>
                                        </p:tgtEl>
                                      </p:cBhvr>
                                    </p:animEffect>
                                    <p:anim calcmode="lin" valueType="num">
                                      <p:cBhvr>
                                        <p:cTn id="7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
                                            <p:txEl>
                                              <p:pRg st="1" end="1"/>
                                            </p:txEl>
                                          </p:spTgt>
                                        </p:tgtEl>
                                        <p:attrNameLst>
                                          <p:attrName>style.visibility</p:attrName>
                                        </p:attrNameLst>
                                      </p:cBhvr>
                                      <p:to>
                                        <p:strVal val="visible"/>
                                      </p:to>
                                    </p:set>
                                    <p:animEffect transition="in" filter="fade">
                                      <p:cBhvr>
                                        <p:cTn id="83" dur="1000"/>
                                        <p:tgtEl>
                                          <p:spTgt spid="2">
                                            <p:txEl>
                                              <p:pRg st="1" end="1"/>
                                            </p:txEl>
                                          </p:spTgt>
                                        </p:tgtEl>
                                      </p:cBhvr>
                                    </p:animEffect>
                                    <p:anim calcmode="lin" valueType="num">
                                      <p:cBhvr>
                                        <p:cTn id="8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fade">
                                      <p:cBhvr>
                                        <p:cTn id="90" dur="1000"/>
                                        <p:tgtEl>
                                          <p:spTgt spid="2">
                                            <p:txEl>
                                              <p:pRg st="2" end="2"/>
                                            </p:txEl>
                                          </p:spTgt>
                                        </p:tgtEl>
                                      </p:cBhvr>
                                    </p:animEffect>
                                    <p:anim calcmode="lin" valueType="num">
                                      <p:cBhvr>
                                        <p:cTn id="9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sz="2000" dirty="0" smtClean="0"/>
              <a:t>Conflict Resolution and Diffusing problems before they arise</a:t>
            </a:r>
          </a:p>
          <a:p>
            <a:r>
              <a:rPr lang="en-US" sz="2000" dirty="0" smtClean="0"/>
              <a:t>Dealing with difficult people, and realizing that sometimes WE are the difficult person</a:t>
            </a:r>
          </a:p>
          <a:p>
            <a:r>
              <a:rPr lang="en-US" sz="2000" dirty="0" smtClean="0"/>
              <a:t>Seeking solutions to challenges and taking the time to reflect on all aspects of a project – to find ways to improve future outcomes</a:t>
            </a:r>
            <a:endParaRPr lang="en-US" sz="2000" dirty="0"/>
          </a:p>
        </p:txBody>
      </p:sp>
      <p:sp>
        <p:nvSpPr>
          <p:cNvPr id="3" name="Content Placeholder 2"/>
          <p:cNvSpPr>
            <a:spLocks noGrp="1"/>
          </p:cNvSpPr>
          <p:nvPr>
            <p:ph sz="quarter" idx="13"/>
          </p:nvPr>
        </p:nvSpPr>
        <p:spPr/>
        <p:txBody>
          <a:bodyPr>
            <a:normAutofit/>
          </a:bodyPr>
          <a:lstStyle/>
          <a:p>
            <a:r>
              <a:rPr lang="en-US" sz="2000" dirty="0" smtClean="0"/>
              <a:t>Clear Definition of Roles, Expectations, and Support Structure</a:t>
            </a:r>
          </a:p>
          <a:p>
            <a:r>
              <a:rPr lang="en-US" sz="2000" dirty="0" smtClean="0"/>
              <a:t>Effective SMARTER Goal Setting</a:t>
            </a:r>
          </a:p>
          <a:p>
            <a:r>
              <a:rPr lang="en-US" sz="2000" dirty="0" err="1" smtClean="0"/>
              <a:t>SWOT</a:t>
            </a:r>
            <a:r>
              <a:rPr lang="en-US" sz="2000" dirty="0" smtClean="0"/>
              <a:t> Analysis and Solution Set</a:t>
            </a:r>
          </a:p>
          <a:p>
            <a:r>
              <a:rPr lang="en-US" sz="2000" dirty="0" smtClean="0"/>
              <a:t>Simultaneous attention to the needs of the team, the goals of the group, and the mission of the Sigma Zeta Chapter</a:t>
            </a:r>
            <a:r>
              <a:rPr lang="en-US" sz="2000" dirty="0"/>
              <a:t> </a:t>
            </a:r>
            <a:r>
              <a:rPr lang="en-US" sz="2000" dirty="0" smtClean="0"/>
              <a:t>of </a:t>
            </a:r>
            <a:r>
              <a:rPr lang="el-GR" sz="2000" dirty="0" smtClean="0">
                <a:latin typeface="Cambria"/>
              </a:rPr>
              <a:t>ΦΘΚ</a:t>
            </a:r>
            <a:r>
              <a:rPr lang="en-US" sz="2000" dirty="0" smtClean="0">
                <a:latin typeface="Cambria"/>
              </a:rPr>
              <a:t>.</a:t>
            </a:r>
            <a:endParaRPr lang="en-US" sz="2000" dirty="0" smtClean="0"/>
          </a:p>
        </p:txBody>
      </p:sp>
      <p:sp>
        <p:nvSpPr>
          <p:cNvPr id="4" name="Title 3"/>
          <p:cNvSpPr>
            <a:spLocks noGrp="1"/>
          </p:cNvSpPr>
          <p:nvPr>
            <p:ph type="title"/>
          </p:nvPr>
        </p:nvSpPr>
        <p:spPr/>
        <p:txBody>
          <a:bodyPr/>
          <a:lstStyle/>
          <a:p>
            <a:r>
              <a:rPr lang="en-US" dirty="0" smtClean="0"/>
              <a:t>Leadership Development</a:t>
            </a:r>
            <a:endParaRPr lang="en-US" dirty="0"/>
          </a:p>
        </p:txBody>
      </p:sp>
      <p:sp>
        <p:nvSpPr>
          <p:cNvPr id="5" name="Text Placeholder 4"/>
          <p:cNvSpPr>
            <a:spLocks noGrp="1"/>
          </p:cNvSpPr>
          <p:nvPr>
            <p:ph type="body" idx="1"/>
          </p:nvPr>
        </p:nvSpPr>
        <p:spPr/>
        <p:txBody>
          <a:bodyPr vert="horz" lIns="91440" tIns="45720" rIns="91440" bIns="45720" rtlCol="0" anchor="b">
            <a:noAutofit/>
          </a:bodyPr>
          <a:lstStyle/>
          <a:p>
            <a:r>
              <a:rPr lang="en-US" sz="2000" cap="sm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Planning </a:t>
            </a:r>
            <a:r>
              <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a:t>
            </a:r>
            <a:r>
              <a:rPr lang="en-US" sz="2000" cap="sm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Management Tools</a:t>
            </a:r>
            <a:endPar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 Placeholder 5"/>
          <p:cNvSpPr>
            <a:spLocks noGrp="1"/>
          </p:cNvSpPr>
          <p:nvPr>
            <p:ph type="body" sz="quarter" idx="3"/>
          </p:nvPr>
        </p:nvSpPr>
        <p:spPr/>
        <p:txBody>
          <a:bodyPr vert="horz" lIns="91440" tIns="45720" rIns="91440" bIns="45720" rtlCol="0" anchor="b">
            <a:noAutofit/>
          </a:bodyPr>
          <a:lstStyle/>
          <a:p>
            <a:r>
              <a:rPr lang="en-US" sz="2000" cap="sm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Troubleshooting and Challenges</a:t>
            </a:r>
            <a:endPar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91384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1000"/>
                                        <p:tgtEl>
                                          <p:spTgt spid="6">
                                            <p:txEl>
                                              <p:pRg st="0" end="0"/>
                                            </p:txEl>
                                          </p:spTgt>
                                        </p:tgtEl>
                                      </p:cBhvr>
                                    </p:animEffect>
                                    <p:anim calcmode="lin" valueType="num">
                                      <p:cBhvr>
                                        <p:cTn id="4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fade">
                                      <p:cBhvr>
                                        <p:cTn id="55" dur="1000"/>
                                        <p:tgtEl>
                                          <p:spTgt spid="2">
                                            <p:txEl>
                                              <p:pRg st="0" end="0"/>
                                            </p:txEl>
                                          </p:spTgt>
                                        </p:tgtEl>
                                      </p:cBhvr>
                                    </p:animEffect>
                                    <p:anim calcmode="lin" valueType="num">
                                      <p:cBhvr>
                                        <p:cTn id="5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xEl>
                                              <p:pRg st="1" end="1"/>
                                            </p:txEl>
                                          </p:spTgt>
                                        </p:tgtEl>
                                        <p:attrNameLst>
                                          <p:attrName>style.visibility</p:attrName>
                                        </p:attrNameLst>
                                      </p:cBhvr>
                                      <p:to>
                                        <p:strVal val="visible"/>
                                      </p:to>
                                    </p:set>
                                    <p:animEffect transition="in" filter="fade">
                                      <p:cBhvr>
                                        <p:cTn id="62" dur="1000"/>
                                        <p:tgtEl>
                                          <p:spTgt spid="2">
                                            <p:txEl>
                                              <p:pRg st="1" end="1"/>
                                            </p:txEl>
                                          </p:spTgt>
                                        </p:tgtEl>
                                      </p:cBhvr>
                                    </p:animEffect>
                                    <p:anim calcmode="lin" valueType="num">
                                      <p:cBhvr>
                                        <p:cTn id="6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fade">
                                      <p:cBhvr>
                                        <p:cTn id="69" dur="1000"/>
                                        <p:tgtEl>
                                          <p:spTgt spid="2">
                                            <p:txEl>
                                              <p:pRg st="2" end="2"/>
                                            </p:txEl>
                                          </p:spTgt>
                                        </p:tgtEl>
                                      </p:cBhvr>
                                    </p:animEffect>
                                    <p:anim calcmode="lin" valueType="num">
                                      <p:cBhvr>
                                        <p:cTn id="7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Exercising Leadership</a:t>
            </a:r>
            <a:endParaRPr lang="en-US" dirty="0"/>
          </a:p>
        </p:txBody>
      </p:sp>
      <p:sp>
        <p:nvSpPr>
          <p:cNvPr id="3" name="Content Placeholder 2"/>
          <p:cNvSpPr>
            <a:spLocks noGrp="1"/>
          </p:cNvSpPr>
          <p:nvPr>
            <p:ph sz="quarter" idx="13"/>
          </p:nvPr>
        </p:nvSpPr>
        <p:spPr/>
        <p:txBody>
          <a:bodyPr>
            <a:normAutofit/>
          </a:bodyPr>
          <a:lstStyle/>
          <a:p>
            <a:r>
              <a:rPr lang="en-US" sz="2000" dirty="0" smtClean="0"/>
              <a:t>Leading Meetings, Delivering Workshops &amp; ‘Class Raps’, or representing the Chapter in any capacity </a:t>
            </a:r>
          </a:p>
          <a:p>
            <a:r>
              <a:rPr lang="en-US" sz="2000" dirty="0" smtClean="0"/>
              <a:t>Coordinating Events, Logistics, Campaigns, and Projects</a:t>
            </a:r>
          </a:p>
          <a:p>
            <a:r>
              <a:rPr lang="en-US" sz="2000" dirty="0" smtClean="0"/>
              <a:t>Organizing Committees and Delegating Tasks </a:t>
            </a:r>
          </a:p>
          <a:p>
            <a:r>
              <a:rPr lang="en-US" sz="2000" dirty="0" smtClean="0"/>
              <a:t>Strategically Planning and Follow-through with structured development of student leaders. Compassion and Empathy to understand the struggles and strife of students who may or may not meet expectations. </a:t>
            </a:r>
          </a:p>
          <a:p>
            <a:r>
              <a:rPr lang="en-US" sz="2000" dirty="0" smtClean="0"/>
              <a:t>Exercise effective time management and recognize the warning signs of trouble; reach out to your team if you need help meeting a deadline. </a:t>
            </a:r>
            <a:endParaRPr lang="en-US" sz="2000" dirty="0"/>
          </a:p>
        </p:txBody>
      </p:sp>
    </p:spTree>
    <p:extLst>
      <p:ext uri="{BB962C8B-B14F-4D97-AF65-F5344CB8AC3E}">
        <p14:creationId xmlns:p14="http://schemas.microsoft.com/office/powerpoint/2010/main" val="1959985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5-Star Chapter Goals</a:t>
            </a:r>
            <a:endParaRPr lang="en-US" dirty="0"/>
          </a:p>
        </p:txBody>
      </p:sp>
      <p:sp>
        <p:nvSpPr>
          <p:cNvPr id="3" name="Text Placeholder 2"/>
          <p:cNvSpPr>
            <a:spLocks noGrp="1"/>
          </p:cNvSpPr>
          <p:nvPr>
            <p:ph type="body" idx="1"/>
          </p:nvPr>
        </p:nvSpPr>
        <p:spPr/>
        <p:txBody>
          <a:bodyPr/>
          <a:lstStyle/>
          <a:p>
            <a:r>
              <a:rPr lang="en-US" dirty="0" smtClean="0"/>
              <a:t>Section 4</a:t>
            </a:r>
            <a:endParaRPr lang="en-US" dirty="0"/>
          </a:p>
        </p:txBody>
      </p:sp>
      <p:grpSp>
        <p:nvGrpSpPr>
          <p:cNvPr id="8" name="Group 7"/>
          <p:cNvGrpSpPr/>
          <p:nvPr/>
        </p:nvGrpSpPr>
        <p:grpSpPr>
          <a:xfrm>
            <a:off x="1631950" y="2819400"/>
            <a:ext cx="5911850" cy="896937"/>
            <a:chOff x="1235075" y="2374901"/>
            <a:chExt cx="5911850" cy="896937"/>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37" y="2374901"/>
              <a:ext cx="9747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356" y="2374901"/>
              <a:ext cx="9747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918" y="2374901"/>
              <a:ext cx="9747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74901"/>
              <a:ext cx="9747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2374901"/>
              <a:ext cx="9747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41500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lnSpcReduction="10000"/>
          </a:bodyPr>
          <a:lstStyle/>
          <a:p>
            <a:r>
              <a:rPr lang="en-US" sz="1800" dirty="0" smtClean="0"/>
              <a:t>September 4 &amp; 5 SOAR</a:t>
            </a:r>
          </a:p>
          <a:p>
            <a:r>
              <a:rPr lang="en-US" sz="1800" dirty="0" smtClean="0"/>
              <a:t>College Project Meeting Sept 17</a:t>
            </a:r>
            <a:r>
              <a:rPr lang="en-US" sz="1800" baseline="30000" dirty="0" smtClean="0"/>
              <a:t>th</a:t>
            </a:r>
            <a:r>
              <a:rPr lang="en-US" sz="1800" dirty="0" smtClean="0"/>
              <a:t> </a:t>
            </a:r>
          </a:p>
          <a:p>
            <a:r>
              <a:rPr lang="en-US" sz="1800" dirty="0" smtClean="0"/>
              <a:t>September 20 Fall In-service LCC</a:t>
            </a:r>
          </a:p>
          <a:p>
            <a:r>
              <a:rPr lang="en-US" sz="1800" dirty="0" smtClean="0"/>
              <a:t>September 22 </a:t>
            </a:r>
            <a:r>
              <a:rPr lang="en-US" sz="1800" dirty="0" err="1" smtClean="0"/>
              <a:t>SOLVe</a:t>
            </a:r>
            <a:r>
              <a:rPr lang="en-US" sz="1800" dirty="0" smtClean="0"/>
              <a:t> Fall Creek Pk.</a:t>
            </a:r>
          </a:p>
          <a:p>
            <a:r>
              <a:rPr lang="en-US" sz="1800" dirty="0" smtClean="0"/>
              <a:t>October 12 Regional </a:t>
            </a:r>
            <a:r>
              <a:rPr lang="en-US" sz="1800" dirty="0" err="1" smtClean="0"/>
              <a:t>HIA</a:t>
            </a:r>
            <a:r>
              <a:rPr lang="en-US" sz="1800" dirty="0" smtClean="0"/>
              <a:t> Conf.</a:t>
            </a:r>
          </a:p>
          <a:p>
            <a:r>
              <a:rPr lang="en-US" sz="1800" dirty="0" smtClean="0"/>
              <a:t>November 1 &amp; 2 Achieving the Dream Conference at LCC</a:t>
            </a:r>
          </a:p>
          <a:p>
            <a:r>
              <a:rPr lang="en-US" sz="1800" dirty="0" smtClean="0"/>
              <a:t>Civil War Ducks vs. Beavers 11/24</a:t>
            </a:r>
          </a:p>
          <a:p>
            <a:r>
              <a:rPr lang="en-US" sz="1800" dirty="0" err="1" smtClean="0"/>
              <a:t>HIA</a:t>
            </a:r>
            <a:r>
              <a:rPr lang="en-US" sz="1800" dirty="0" smtClean="0"/>
              <a:t> Deadline December 31, 2012</a:t>
            </a:r>
          </a:p>
          <a:p>
            <a:endParaRPr lang="en-US" sz="1800" dirty="0"/>
          </a:p>
        </p:txBody>
      </p:sp>
      <p:sp>
        <p:nvSpPr>
          <p:cNvPr id="8" name="Content Placeholder 7"/>
          <p:cNvSpPr>
            <a:spLocks noGrp="1"/>
          </p:cNvSpPr>
          <p:nvPr>
            <p:ph sz="quarter" idx="13"/>
          </p:nvPr>
        </p:nvSpPr>
        <p:spPr/>
        <p:txBody>
          <a:bodyPr>
            <a:normAutofit/>
          </a:bodyPr>
          <a:lstStyle/>
          <a:p>
            <a:r>
              <a:rPr lang="en-US" sz="1800" dirty="0" err="1" smtClean="0"/>
              <a:t>SOLVe</a:t>
            </a:r>
            <a:r>
              <a:rPr lang="en-US" sz="1800" dirty="0" smtClean="0"/>
              <a:t> Semi-Annual Service</a:t>
            </a:r>
          </a:p>
          <a:p>
            <a:r>
              <a:rPr lang="en-US" sz="1800" dirty="0" smtClean="0"/>
              <a:t>Welcome </a:t>
            </a:r>
            <a:r>
              <a:rPr lang="en-US" sz="1800" dirty="0"/>
              <a:t>Freshmen (Recruiting)</a:t>
            </a:r>
          </a:p>
          <a:p>
            <a:r>
              <a:rPr lang="en-US" sz="1800" dirty="0" smtClean="0"/>
              <a:t>Campus Beautification and Adopt-A-Road 30</a:t>
            </a:r>
            <a:r>
              <a:rPr lang="en-US" sz="1800" baseline="30000" dirty="0" smtClean="0"/>
              <a:t>th</a:t>
            </a:r>
            <a:r>
              <a:rPr lang="en-US" sz="1800" dirty="0" smtClean="0"/>
              <a:t> Avenue Clean-up</a:t>
            </a:r>
          </a:p>
          <a:p>
            <a:r>
              <a:rPr lang="en-US" sz="1800" dirty="0" smtClean="0"/>
              <a:t>Founders </a:t>
            </a:r>
            <a:r>
              <a:rPr lang="en-US" sz="1800" dirty="0"/>
              <a:t>Day Celebration</a:t>
            </a:r>
          </a:p>
          <a:p>
            <a:r>
              <a:rPr lang="en-US" sz="1800" dirty="0"/>
              <a:t>Car Smash </a:t>
            </a:r>
            <a:r>
              <a:rPr lang="en-US" sz="1800" dirty="0" smtClean="0"/>
              <a:t>(Fundraiser)</a:t>
            </a:r>
            <a:endParaRPr lang="en-US" sz="1800" dirty="0"/>
          </a:p>
          <a:p>
            <a:r>
              <a:rPr lang="en-US" sz="1800" dirty="0" smtClean="0"/>
              <a:t>Fish Pond (Fundraiser)</a:t>
            </a:r>
          </a:p>
          <a:p>
            <a:r>
              <a:rPr lang="en-US" sz="1800" dirty="0" smtClean="0"/>
              <a:t>Lane Preview Night (Outreach)</a:t>
            </a:r>
          </a:p>
          <a:p>
            <a:r>
              <a:rPr lang="en-US" sz="1800" dirty="0" smtClean="0"/>
              <a:t>Graduation (Ushers) Committee</a:t>
            </a:r>
          </a:p>
        </p:txBody>
      </p:sp>
      <p:sp>
        <p:nvSpPr>
          <p:cNvPr id="4" name="Title 3"/>
          <p:cNvSpPr>
            <a:spLocks noGrp="1"/>
          </p:cNvSpPr>
          <p:nvPr>
            <p:ph type="title"/>
          </p:nvPr>
        </p:nvSpPr>
        <p:spPr/>
        <p:txBody>
          <a:bodyPr/>
          <a:lstStyle/>
          <a:p>
            <a:r>
              <a:rPr lang="en-US" dirty="0" smtClean="0"/>
              <a:t>Chapter Goal Setting </a:t>
            </a:r>
            <a:endParaRPr lang="en-US" dirty="0"/>
          </a:p>
        </p:txBody>
      </p:sp>
      <p:sp>
        <p:nvSpPr>
          <p:cNvPr id="5" name="Text Placeholder 4"/>
          <p:cNvSpPr>
            <a:spLocks noGrp="1"/>
          </p:cNvSpPr>
          <p:nvPr>
            <p:ph type="body" idx="1"/>
          </p:nvPr>
        </p:nvSpPr>
        <p:spPr/>
        <p:txBody>
          <a:bodyPr vert="horz" lIns="91440" tIns="45720" rIns="91440" bIns="45720" rtlCol="0" anchor="b">
            <a:noAutofit/>
          </a:bodyPr>
          <a:lstStyle/>
          <a:p>
            <a:r>
              <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Committee List</a:t>
            </a:r>
          </a:p>
        </p:txBody>
      </p:sp>
      <p:sp>
        <p:nvSpPr>
          <p:cNvPr id="6" name="Text Placeholder 5"/>
          <p:cNvSpPr>
            <a:spLocks noGrp="1"/>
          </p:cNvSpPr>
          <p:nvPr>
            <p:ph type="body" sz="quarter" idx="3"/>
          </p:nvPr>
        </p:nvSpPr>
        <p:spPr/>
        <p:txBody>
          <a:bodyPr vert="horz" lIns="91440" tIns="45720" rIns="91440" bIns="45720" rtlCol="0" anchor="b">
            <a:noAutofit/>
          </a:bodyPr>
          <a:lstStyle/>
          <a:p>
            <a:r>
              <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Fall Chapter Calendar</a:t>
            </a:r>
          </a:p>
        </p:txBody>
      </p:sp>
    </p:spTree>
    <p:extLst>
      <p:ext uri="{BB962C8B-B14F-4D97-AF65-F5344CB8AC3E}">
        <p14:creationId xmlns:p14="http://schemas.microsoft.com/office/powerpoint/2010/main" val="1136819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1000"/>
                                        <p:tgtEl>
                                          <p:spTgt spid="8">
                                            <p:txEl>
                                              <p:pRg st="1" end="1"/>
                                            </p:txEl>
                                          </p:spTgt>
                                        </p:tgtEl>
                                      </p:cBhvr>
                                    </p:animEffect>
                                    <p:anim calcmode="lin" valueType="num">
                                      <p:cBhvr>
                                        <p:cTn id="2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1000"/>
                                        <p:tgtEl>
                                          <p:spTgt spid="8">
                                            <p:txEl>
                                              <p:pRg st="2" end="2"/>
                                            </p:txEl>
                                          </p:spTgt>
                                        </p:tgtEl>
                                      </p:cBhvr>
                                    </p:animEffect>
                                    <p:anim calcmode="lin" valueType="num">
                                      <p:cBhvr>
                                        <p:cTn id="3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fade">
                                      <p:cBhvr>
                                        <p:cTn id="41" dur="1000"/>
                                        <p:tgtEl>
                                          <p:spTgt spid="8">
                                            <p:txEl>
                                              <p:pRg st="3" end="3"/>
                                            </p:txEl>
                                          </p:spTgt>
                                        </p:tgtEl>
                                      </p:cBhvr>
                                    </p:animEffect>
                                    <p:anim calcmode="lin" valueType="num">
                                      <p:cBhvr>
                                        <p:cTn id="4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fade">
                                      <p:cBhvr>
                                        <p:cTn id="48" dur="1000"/>
                                        <p:tgtEl>
                                          <p:spTgt spid="8">
                                            <p:txEl>
                                              <p:pRg st="4" end="4"/>
                                            </p:txEl>
                                          </p:spTgt>
                                        </p:tgtEl>
                                      </p:cBhvr>
                                    </p:animEffect>
                                    <p:anim calcmode="lin" valueType="num">
                                      <p:cBhvr>
                                        <p:cTn id="4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Effect transition="in" filter="fade">
                                      <p:cBhvr>
                                        <p:cTn id="55" dur="1000"/>
                                        <p:tgtEl>
                                          <p:spTgt spid="8">
                                            <p:txEl>
                                              <p:pRg st="5" end="5"/>
                                            </p:txEl>
                                          </p:spTgt>
                                        </p:tgtEl>
                                      </p:cBhvr>
                                    </p:animEffect>
                                    <p:anim calcmode="lin" valueType="num">
                                      <p:cBhvr>
                                        <p:cTn id="5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xEl>
                                              <p:pRg st="6" end="6"/>
                                            </p:txEl>
                                          </p:spTgt>
                                        </p:tgtEl>
                                        <p:attrNameLst>
                                          <p:attrName>style.visibility</p:attrName>
                                        </p:attrNameLst>
                                      </p:cBhvr>
                                      <p:to>
                                        <p:strVal val="visible"/>
                                      </p:to>
                                    </p:set>
                                    <p:animEffect transition="in" filter="fade">
                                      <p:cBhvr>
                                        <p:cTn id="62" dur="1000"/>
                                        <p:tgtEl>
                                          <p:spTgt spid="8">
                                            <p:txEl>
                                              <p:pRg st="6" end="6"/>
                                            </p:txEl>
                                          </p:spTgt>
                                        </p:tgtEl>
                                      </p:cBhvr>
                                    </p:animEffect>
                                    <p:anim calcmode="lin" valueType="num">
                                      <p:cBhvr>
                                        <p:cTn id="6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xEl>
                                              <p:pRg st="7" end="7"/>
                                            </p:txEl>
                                          </p:spTgt>
                                        </p:tgtEl>
                                        <p:attrNameLst>
                                          <p:attrName>style.visibility</p:attrName>
                                        </p:attrNameLst>
                                      </p:cBhvr>
                                      <p:to>
                                        <p:strVal val="visible"/>
                                      </p:to>
                                    </p:set>
                                    <p:animEffect transition="in" filter="fade">
                                      <p:cBhvr>
                                        <p:cTn id="69" dur="1000"/>
                                        <p:tgtEl>
                                          <p:spTgt spid="8">
                                            <p:txEl>
                                              <p:pRg st="7" end="7"/>
                                            </p:txEl>
                                          </p:spTgt>
                                        </p:tgtEl>
                                      </p:cBhvr>
                                    </p:animEffect>
                                    <p:anim calcmode="lin" valueType="num">
                                      <p:cBhvr>
                                        <p:cTn id="7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6">
                                            <p:txEl>
                                              <p:pRg st="0" end="0"/>
                                            </p:txEl>
                                          </p:spTgt>
                                        </p:tgtEl>
                                        <p:attrNameLst>
                                          <p:attrName>style.visibility</p:attrName>
                                        </p:attrNameLst>
                                      </p:cBhvr>
                                      <p:to>
                                        <p:strVal val="visible"/>
                                      </p:to>
                                    </p:set>
                                    <p:animEffect transition="in" filter="fade">
                                      <p:cBhvr>
                                        <p:cTn id="76" dur="1000"/>
                                        <p:tgtEl>
                                          <p:spTgt spid="6">
                                            <p:txEl>
                                              <p:pRg st="0" end="0"/>
                                            </p:txEl>
                                          </p:spTgt>
                                        </p:tgtEl>
                                      </p:cBhvr>
                                    </p:animEffect>
                                    <p:anim calcmode="lin" valueType="num">
                                      <p:cBhvr>
                                        <p:cTn id="7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
                                            <p:txEl>
                                              <p:pRg st="0" end="0"/>
                                            </p:txEl>
                                          </p:spTgt>
                                        </p:tgtEl>
                                        <p:attrNameLst>
                                          <p:attrName>style.visibility</p:attrName>
                                        </p:attrNameLst>
                                      </p:cBhvr>
                                      <p:to>
                                        <p:strVal val="visible"/>
                                      </p:to>
                                    </p:set>
                                    <p:animEffect transition="in" filter="fade">
                                      <p:cBhvr>
                                        <p:cTn id="83" dur="1000"/>
                                        <p:tgtEl>
                                          <p:spTgt spid="2">
                                            <p:txEl>
                                              <p:pRg st="0" end="0"/>
                                            </p:txEl>
                                          </p:spTgt>
                                        </p:tgtEl>
                                      </p:cBhvr>
                                    </p:animEffect>
                                    <p:anim calcmode="lin" valueType="num">
                                      <p:cBhvr>
                                        <p:cTn id="8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
                                            <p:txEl>
                                              <p:pRg st="1" end="1"/>
                                            </p:txEl>
                                          </p:spTgt>
                                        </p:tgtEl>
                                        <p:attrNameLst>
                                          <p:attrName>style.visibility</p:attrName>
                                        </p:attrNameLst>
                                      </p:cBhvr>
                                      <p:to>
                                        <p:strVal val="visible"/>
                                      </p:to>
                                    </p:set>
                                    <p:animEffect transition="in" filter="fade">
                                      <p:cBhvr>
                                        <p:cTn id="90" dur="1000"/>
                                        <p:tgtEl>
                                          <p:spTgt spid="2">
                                            <p:txEl>
                                              <p:pRg st="1" end="1"/>
                                            </p:txEl>
                                          </p:spTgt>
                                        </p:tgtEl>
                                      </p:cBhvr>
                                    </p:animEffect>
                                    <p:anim calcmode="lin" valueType="num">
                                      <p:cBhvr>
                                        <p:cTn id="9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
                                            <p:txEl>
                                              <p:pRg st="2" end="2"/>
                                            </p:txEl>
                                          </p:spTgt>
                                        </p:tgtEl>
                                        <p:attrNameLst>
                                          <p:attrName>style.visibility</p:attrName>
                                        </p:attrNameLst>
                                      </p:cBhvr>
                                      <p:to>
                                        <p:strVal val="visible"/>
                                      </p:to>
                                    </p:set>
                                    <p:animEffect transition="in" filter="fade">
                                      <p:cBhvr>
                                        <p:cTn id="97" dur="1000"/>
                                        <p:tgtEl>
                                          <p:spTgt spid="2">
                                            <p:txEl>
                                              <p:pRg st="2" end="2"/>
                                            </p:txEl>
                                          </p:spTgt>
                                        </p:tgtEl>
                                      </p:cBhvr>
                                    </p:animEffect>
                                    <p:anim calcmode="lin" valueType="num">
                                      <p:cBhvr>
                                        <p:cTn id="9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
                                            <p:txEl>
                                              <p:pRg st="3" end="3"/>
                                            </p:txEl>
                                          </p:spTgt>
                                        </p:tgtEl>
                                        <p:attrNameLst>
                                          <p:attrName>style.visibility</p:attrName>
                                        </p:attrNameLst>
                                      </p:cBhvr>
                                      <p:to>
                                        <p:strVal val="visible"/>
                                      </p:to>
                                    </p:set>
                                    <p:animEffect transition="in" filter="fade">
                                      <p:cBhvr>
                                        <p:cTn id="104" dur="1000"/>
                                        <p:tgtEl>
                                          <p:spTgt spid="2">
                                            <p:txEl>
                                              <p:pRg st="3" end="3"/>
                                            </p:txEl>
                                          </p:spTgt>
                                        </p:tgtEl>
                                      </p:cBhvr>
                                    </p:animEffect>
                                    <p:anim calcmode="lin" valueType="num">
                                      <p:cBhvr>
                                        <p:cTn id="10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
                                            <p:txEl>
                                              <p:pRg st="4" end="4"/>
                                            </p:txEl>
                                          </p:spTgt>
                                        </p:tgtEl>
                                        <p:attrNameLst>
                                          <p:attrName>style.visibility</p:attrName>
                                        </p:attrNameLst>
                                      </p:cBhvr>
                                      <p:to>
                                        <p:strVal val="visible"/>
                                      </p:to>
                                    </p:set>
                                    <p:animEffect transition="in" filter="fade">
                                      <p:cBhvr>
                                        <p:cTn id="111" dur="1000"/>
                                        <p:tgtEl>
                                          <p:spTgt spid="2">
                                            <p:txEl>
                                              <p:pRg st="4" end="4"/>
                                            </p:txEl>
                                          </p:spTgt>
                                        </p:tgtEl>
                                      </p:cBhvr>
                                    </p:animEffect>
                                    <p:anim calcmode="lin" valueType="num">
                                      <p:cBhvr>
                                        <p:cTn id="11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1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
                                            <p:txEl>
                                              <p:pRg st="5" end="5"/>
                                            </p:txEl>
                                          </p:spTgt>
                                        </p:tgtEl>
                                        <p:attrNameLst>
                                          <p:attrName>style.visibility</p:attrName>
                                        </p:attrNameLst>
                                      </p:cBhvr>
                                      <p:to>
                                        <p:strVal val="visible"/>
                                      </p:to>
                                    </p:set>
                                    <p:animEffect transition="in" filter="fade">
                                      <p:cBhvr>
                                        <p:cTn id="118" dur="1000"/>
                                        <p:tgtEl>
                                          <p:spTgt spid="2">
                                            <p:txEl>
                                              <p:pRg st="5" end="5"/>
                                            </p:txEl>
                                          </p:spTgt>
                                        </p:tgtEl>
                                      </p:cBhvr>
                                    </p:animEffect>
                                    <p:anim calcmode="lin" valueType="num">
                                      <p:cBhvr>
                                        <p:cTn id="11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2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fade">
                                      <p:cBhvr>
                                        <p:cTn id="125" dur="1000"/>
                                        <p:tgtEl>
                                          <p:spTgt spid="2">
                                            <p:txEl>
                                              <p:pRg st="6" end="6"/>
                                            </p:txEl>
                                          </p:spTgt>
                                        </p:tgtEl>
                                      </p:cBhvr>
                                    </p:animEffect>
                                    <p:anim calcmode="lin" valueType="num">
                                      <p:cBhvr>
                                        <p:cTn id="1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
                                            <p:txEl>
                                              <p:pRg st="7" end="7"/>
                                            </p:txEl>
                                          </p:spTgt>
                                        </p:tgtEl>
                                        <p:attrNameLst>
                                          <p:attrName>style.visibility</p:attrName>
                                        </p:attrNameLst>
                                      </p:cBhvr>
                                      <p:to>
                                        <p:strVal val="visible"/>
                                      </p:to>
                                    </p:set>
                                    <p:animEffect transition="in" filter="fade">
                                      <p:cBhvr>
                                        <p:cTn id="132" dur="1000"/>
                                        <p:tgtEl>
                                          <p:spTgt spid="2">
                                            <p:txEl>
                                              <p:pRg st="7" end="7"/>
                                            </p:txEl>
                                          </p:spTgt>
                                        </p:tgtEl>
                                      </p:cBhvr>
                                    </p:animEffect>
                                    <p:anim calcmode="lin" valueType="num">
                                      <p:cBhvr>
                                        <p:cTn id="1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3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uiExpand="1" build="p"/>
      <p:bldP spid="4" grpId="0"/>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Autofit/>
          </a:bodyPr>
          <a:lstStyle/>
          <a:p>
            <a:r>
              <a:rPr lang="en-US" sz="2000" dirty="0" smtClean="0"/>
              <a:t>Chapters </a:t>
            </a:r>
            <a:r>
              <a:rPr lang="en-US" sz="2000" dirty="0"/>
              <a:t>will earn up to five scholarships of $45 each (covering International fees), based on increasing membership over the previous year in 5 percent increments. </a:t>
            </a:r>
          </a:p>
        </p:txBody>
      </p:sp>
      <p:sp>
        <p:nvSpPr>
          <p:cNvPr id="3" name="Content Placeholder 2"/>
          <p:cNvSpPr>
            <a:spLocks noGrp="1"/>
          </p:cNvSpPr>
          <p:nvPr>
            <p:ph sz="quarter" idx="13"/>
          </p:nvPr>
        </p:nvSpPr>
        <p:spPr/>
        <p:txBody>
          <a:bodyPr>
            <a:normAutofit/>
          </a:bodyPr>
          <a:lstStyle/>
          <a:p>
            <a:r>
              <a:rPr lang="en-US" sz="2000" dirty="0" smtClean="0"/>
              <a:t>See Handout for details</a:t>
            </a:r>
          </a:p>
          <a:p>
            <a:r>
              <a:rPr lang="en-US" sz="2000" dirty="0" smtClean="0"/>
              <a:t>Refer to the Poster for our progress, update at each meeting from now until we reach our goal of 5-Star Chapter!!</a:t>
            </a:r>
            <a:endParaRPr lang="en-US" sz="2000" dirty="0"/>
          </a:p>
        </p:txBody>
      </p:sp>
      <p:sp>
        <p:nvSpPr>
          <p:cNvPr id="4" name="Title 3"/>
          <p:cNvSpPr>
            <a:spLocks noGrp="1"/>
          </p:cNvSpPr>
          <p:nvPr>
            <p:ph type="title"/>
          </p:nvPr>
        </p:nvSpPr>
        <p:spPr/>
        <p:txBody>
          <a:bodyPr/>
          <a:lstStyle/>
          <a:p>
            <a:r>
              <a:rPr lang="en-US" dirty="0" smtClean="0"/>
              <a:t>Chapter Goal Setting Continued</a:t>
            </a:r>
            <a:endParaRPr lang="en-US" dirty="0"/>
          </a:p>
        </p:txBody>
      </p:sp>
      <p:sp>
        <p:nvSpPr>
          <p:cNvPr id="5" name="Text Placeholder 4"/>
          <p:cNvSpPr>
            <a:spLocks noGrp="1"/>
          </p:cNvSpPr>
          <p:nvPr>
            <p:ph type="body" idx="1"/>
          </p:nvPr>
        </p:nvSpPr>
        <p:spPr/>
        <p:txBody>
          <a:bodyPr vert="horz" lIns="91440" tIns="45720" rIns="91440" bIns="45720" rtlCol="0" anchor="b">
            <a:noAutofit/>
          </a:bodyPr>
          <a:lstStyle/>
          <a:p>
            <a:r>
              <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5-Star Chapter </a:t>
            </a:r>
            <a:r>
              <a:rPr lang="en-US" sz="2000" cap="sm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Requirements</a:t>
            </a:r>
            <a:endPar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 Placeholder 5"/>
          <p:cNvSpPr>
            <a:spLocks noGrp="1"/>
          </p:cNvSpPr>
          <p:nvPr>
            <p:ph type="body" sz="quarter" idx="3"/>
          </p:nvPr>
        </p:nvSpPr>
        <p:spPr/>
        <p:txBody>
          <a:bodyPr vert="horz" lIns="91440" tIns="45720" rIns="91440" bIns="45720" rtlCol="0" anchor="b">
            <a:noAutofit/>
          </a:bodyPr>
          <a:lstStyle/>
          <a:p>
            <a:r>
              <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Pinnacle Recruiting</a:t>
            </a:r>
          </a:p>
        </p:txBody>
      </p:sp>
    </p:spTree>
    <p:extLst>
      <p:ext uri="{BB962C8B-B14F-4D97-AF65-F5344CB8AC3E}">
        <p14:creationId xmlns:p14="http://schemas.microsoft.com/office/powerpoint/2010/main" val="2143787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50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50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50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a:t>
            </a:r>
            <a:endParaRPr lang="en-US" dirty="0"/>
          </a:p>
        </p:txBody>
      </p:sp>
      <p:sp>
        <p:nvSpPr>
          <p:cNvPr id="3" name="Text Placeholder 2"/>
          <p:cNvSpPr>
            <a:spLocks noGrp="1"/>
          </p:cNvSpPr>
          <p:nvPr>
            <p:ph type="body" idx="1"/>
          </p:nvPr>
        </p:nvSpPr>
        <p:spPr/>
        <p:txBody>
          <a:bodyPr/>
          <a:lstStyle/>
          <a:p>
            <a:r>
              <a:rPr lang="en-US" dirty="0" smtClean="0"/>
              <a:t>Section 5</a:t>
            </a:r>
            <a:endParaRPr lang="en-US" dirty="0"/>
          </a:p>
        </p:txBody>
      </p:sp>
      <p:pic>
        <p:nvPicPr>
          <p:cNvPr id="4098" name="Picture 2" descr="C:\Users\Tracy Weimer Four\AppData\Local\Microsoft\Windows\Temporary Internet Files\Content.IE5\SE01X9JH\MP9003864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456" y="1600200"/>
            <a:ext cx="260908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3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Todays Schedule</a:t>
            </a:r>
            <a:endParaRPr lang="en-US" dirty="0"/>
          </a:p>
        </p:txBody>
      </p:sp>
      <p:sp>
        <p:nvSpPr>
          <p:cNvPr id="3" name="Content Placeholder 2"/>
          <p:cNvSpPr>
            <a:spLocks noGrp="1"/>
          </p:cNvSpPr>
          <p:nvPr>
            <p:ph sz="quarter" idx="13"/>
          </p:nvPr>
        </p:nvSpPr>
        <p:spPr/>
        <p:txBody>
          <a:bodyPr>
            <a:normAutofit/>
          </a:bodyPr>
          <a:lstStyle/>
          <a:p>
            <a:pPr marL="457200" indent="-457200">
              <a:buFont typeface="+mj-lt"/>
              <a:buAutoNum type="arabicPeriod"/>
            </a:pPr>
            <a:r>
              <a:rPr lang="en-US" sz="2400" dirty="0" smtClean="0"/>
              <a:t>Itinerary</a:t>
            </a:r>
          </a:p>
          <a:p>
            <a:pPr marL="457200" indent="-457200">
              <a:buFont typeface="+mj-lt"/>
              <a:buAutoNum type="arabicPeriod"/>
            </a:pPr>
            <a:r>
              <a:rPr lang="en-US" sz="2400" dirty="0" smtClean="0"/>
              <a:t>Chapter Leadership Structure</a:t>
            </a:r>
          </a:p>
          <a:p>
            <a:pPr marL="457200" indent="-457200">
              <a:buFont typeface="+mj-lt"/>
              <a:buAutoNum type="arabicPeriod"/>
            </a:pPr>
            <a:r>
              <a:rPr lang="en-US" sz="2400" dirty="0" smtClean="0"/>
              <a:t>Officer Goal Setting</a:t>
            </a:r>
          </a:p>
          <a:p>
            <a:pPr marL="457200" indent="-457200">
              <a:buFont typeface="+mj-lt"/>
              <a:buAutoNum type="arabicPeriod"/>
            </a:pPr>
            <a:r>
              <a:rPr lang="en-US" sz="2400" dirty="0" smtClean="0"/>
              <a:t>Chapter Goal Setting</a:t>
            </a:r>
          </a:p>
          <a:p>
            <a:pPr marL="457200" indent="-457200">
              <a:buFont typeface="+mj-lt"/>
              <a:buAutoNum type="arabicPeriod"/>
            </a:pPr>
            <a:r>
              <a:rPr lang="en-US" sz="2400" dirty="0" smtClean="0"/>
              <a:t>Fellowship Break (snacks, chatting, networking, </a:t>
            </a:r>
            <a:r>
              <a:rPr lang="en-US" sz="2400" dirty="0" err="1" smtClean="0"/>
              <a:t>etc</a:t>
            </a:r>
            <a:r>
              <a:rPr lang="en-US" sz="2400" dirty="0" smtClean="0"/>
              <a:t>)</a:t>
            </a:r>
          </a:p>
          <a:p>
            <a:pPr marL="457200" indent="-457200">
              <a:buFont typeface="+mj-lt"/>
              <a:buAutoNum type="arabicPeriod"/>
            </a:pPr>
            <a:r>
              <a:rPr lang="en-US" sz="2400" dirty="0" smtClean="0"/>
              <a:t>Honors Program Obligations</a:t>
            </a:r>
          </a:p>
          <a:p>
            <a:pPr marL="457200" indent="-457200">
              <a:buFont typeface="+mj-lt"/>
              <a:buAutoNum type="arabicPeriod"/>
            </a:pPr>
            <a:r>
              <a:rPr lang="en-US" sz="2400" dirty="0" smtClean="0"/>
              <a:t>General Membership Meeting to follow (begins at 6:00PM)</a:t>
            </a:r>
            <a:endParaRPr lang="en-US" sz="2400" dirty="0"/>
          </a:p>
        </p:txBody>
      </p:sp>
    </p:spTree>
    <p:extLst>
      <p:ext uri="{BB962C8B-B14F-4D97-AF65-F5344CB8AC3E}">
        <p14:creationId xmlns:p14="http://schemas.microsoft.com/office/powerpoint/2010/main" val="35350378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50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50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5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Program Obligations</a:t>
            </a:r>
            <a:endParaRPr lang="en-US" dirty="0"/>
          </a:p>
        </p:txBody>
      </p:sp>
      <p:sp>
        <p:nvSpPr>
          <p:cNvPr id="3" name="Text Placeholder 2"/>
          <p:cNvSpPr>
            <a:spLocks noGrp="1"/>
          </p:cNvSpPr>
          <p:nvPr>
            <p:ph type="body" idx="1"/>
          </p:nvPr>
        </p:nvSpPr>
        <p:spPr/>
        <p:txBody>
          <a:bodyPr/>
          <a:lstStyle/>
          <a:p>
            <a:r>
              <a:rPr lang="en-US" dirty="0" smtClean="0"/>
              <a:t>Section 6</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4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21321" y="2057400"/>
            <a:ext cx="5901359" cy="1809750"/>
          </a:xfrm>
          <a:prstGeom prst="rect">
            <a:avLst/>
          </a:prstGeom>
          <a:ln>
            <a:noFill/>
          </a:ln>
          <a:effectLst>
            <a:softEdge rad="31750"/>
          </a:effectLst>
        </p:spPr>
      </p:pic>
    </p:spTree>
    <p:extLst>
      <p:ext uri="{BB962C8B-B14F-4D97-AF65-F5344CB8AC3E}">
        <p14:creationId xmlns:p14="http://schemas.microsoft.com/office/powerpoint/2010/main" val="2553506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In Action Planning Model</a:t>
            </a:r>
            <a:endParaRPr lang="en-US" dirty="0"/>
          </a:p>
        </p:txBody>
      </p:sp>
      <p:sp>
        <p:nvSpPr>
          <p:cNvPr id="3" name="Content Placeholder 2"/>
          <p:cNvSpPr>
            <a:spLocks noGrp="1"/>
          </p:cNvSpPr>
          <p:nvPr>
            <p:ph sz="quarter" idx="13"/>
          </p:nvPr>
        </p:nvSpPr>
        <p:spPr/>
        <p:txBody>
          <a:bodyPr>
            <a:normAutofit/>
          </a:bodyPr>
          <a:lstStyle/>
          <a:p>
            <a:r>
              <a:rPr lang="en-US" sz="2000" dirty="0" smtClean="0"/>
              <a:t>Review the Honors Planning Model </a:t>
            </a:r>
          </a:p>
          <a:p>
            <a:r>
              <a:rPr lang="en-US" sz="2000" dirty="0" smtClean="0"/>
              <a:t>Plan and schedule a research report debriefing for the 3</a:t>
            </a:r>
            <a:r>
              <a:rPr lang="en-US" sz="2000" baseline="30000" dirty="0" smtClean="0"/>
              <a:t>rd</a:t>
            </a:r>
            <a:r>
              <a:rPr lang="en-US" sz="2000" dirty="0" smtClean="0"/>
              <a:t> week in September. Each officer and the </a:t>
            </a:r>
            <a:r>
              <a:rPr lang="en-US" sz="2000" dirty="0" err="1" smtClean="0"/>
              <a:t>CATL</a:t>
            </a:r>
            <a:r>
              <a:rPr lang="en-US" sz="2000" dirty="0" smtClean="0"/>
              <a:t> will present their findings. Expect to make this a half-day workshop with a potluck lunch and maybe a speaker. </a:t>
            </a:r>
          </a:p>
          <a:p>
            <a:r>
              <a:rPr lang="en-US" sz="2000" dirty="0" smtClean="0"/>
              <a:t>Officers will be assigned a sequences of sources to research in the next month (add a few more too; if your reading and research takes you in a new interesting direction, go – provided that you make sure to take down the source info)</a:t>
            </a:r>
          </a:p>
          <a:p>
            <a:pPr lvl="1"/>
            <a:r>
              <a:rPr lang="en-US" sz="2000" dirty="0" smtClean="0"/>
              <a:t>Research FIRST!!! We need to do the legwork now instead of later!</a:t>
            </a:r>
          </a:p>
          <a:p>
            <a:pPr lvl="1"/>
            <a:r>
              <a:rPr lang="en-US" sz="2000" dirty="0" smtClean="0"/>
              <a:t>Honors in Action project selection comes afterward. A date can be set for our project event, however. Either early October or Early November.</a:t>
            </a:r>
            <a:endParaRPr lang="en-US" sz="2000" dirty="0"/>
          </a:p>
        </p:txBody>
      </p:sp>
    </p:spTree>
    <p:extLst>
      <p:ext uri="{BB962C8B-B14F-4D97-AF65-F5344CB8AC3E}">
        <p14:creationId xmlns:p14="http://schemas.microsoft.com/office/powerpoint/2010/main" val="1865701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3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3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Sources</a:t>
            </a:r>
            <a:endParaRPr lang="en-US" dirty="0"/>
          </a:p>
        </p:txBody>
      </p:sp>
      <p:sp>
        <p:nvSpPr>
          <p:cNvPr id="3" name="Content Placeholder 2"/>
          <p:cNvSpPr>
            <a:spLocks noGrp="1"/>
          </p:cNvSpPr>
          <p:nvPr>
            <p:ph sz="quarter" idx="13"/>
          </p:nvPr>
        </p:nvSpPr>
        <p:spPr/>
        <p:txBody>
          <a:bodyPr>
            <a:normAutofit/>
          </a:bodyPr>
          <a:lstStyle/>
          <a:p>
            <a:r>
              <a:rPr lang="en-US" sz="2000" dirty="0" smtClean="0"/>
              <a:t>Scholarly articles, trade journals, expert Blogs…</a:t>
            </a:r>
          </a:p>
          <a:p>
            <a:r>
              <a:rPr lang="en-US" sz="2000" dirty="0" smtClean="0"/>
              <a:t>Personal Interviews</a:t>
            </a:r>
          </a:p>
          <a:p>
            <a:pPr lvl="1"/>
            <a:r>
              <a:rPr lang="en-US" sz="2000" dirty="0" smtClean="0"/>
              <a:t>Athletes</a:t>
            </a:r>
          </a:p>
          <a:p>
            <a:pPr lvl="1"/>
            <a:r>
              <a:rPr lang="en-US" sz="2000" dirty="0" smtClean="0"/>
              <a:t>Programmers/geeks</a:t>
            </a:r>
          </a:p>
          <a:p>
            <a:pPr lvl="1"/>
            <a:r>
              <a:rPr lang="en-US" sz="2000" dirty="0" smtClean="0"/>
              <a:t>Educators</a:t>
            </a:r>
          </a:p>
          <a:p>
            <a:r>
              <a:rPr lang="en-US" sz="2000" dirty="0" smtClean="0"/>
              <a:t>Historical References, Encyclopedias, Dictionaries, Wikis</a:t>
            </a:r>
          </a:p>
          <a:p>
            <a:r>
              <a:rPr lang="en-US" sz="2000" dirty="0" smtClean="0"/>
              <a:t>And?...</a:t>
            </a:r>
          </a:p>
        </p:txBody>
      </p:sp>
    </p:spTree>
    <p:extLst>
      <p:ext uri="{BB962C8B-B14F-4D97-AF65-F5344CB8AC3E}">
        <p14:creationId xmlns:p14="http://schemas.microsoft.com/office/powerpoint/2010/main" val="2706832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25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42" presetClass="entr" presetSubtype="0" fill="hold" grpId="0" nodeType="afterEffect">
                                  <p:stCondLst>
                                    <p:cond delay="25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25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50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50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Roles in the Research Team</a:t>
            </a:r>
            <a:endParaRPr lang="en-US" dirty="0"/>
          </a:p>
        </p:txBody>
      </p:sp>
      <p:sp>
        <p:nvSpPr>
          <p:cNvPr id="3" name="Content Placeholder 2"/>
          <p:cNvSpPr>
            <a:spLocks noGrp="1"/>
          </p:cNvSpPr>
          <p:nvPr>
            <p:ph sz="quarter" idx="13"/>
          </p:nvPr>
        </p:nvSpPr>
        <p:spPr/>
        <p:txBody>
          <a:bodyPr>
            <a:normAutofit/>
          </a:bodyPr>
          <a:lstStyle/>
          <a:p>
            <a:r>
              <a:rPr lang="en-US" sz="2000" dirty="0" smtClean="0"/>
              <a:t>Who’s on First? (pardon the Laurel and Hardy pun)</a:t>
            </a:r>
          </a:p>
          <a:p>
            <a:pPr lvl="1"/>
            <a:r>
              <a:rPr lang="en-US" sz="2000" dirty="0" smtClean="0"/>
              <a:t>The Vice President is in  charge of the chapters Honors activities</a:t>
            </a:r>
          </a:p>
          <a:p>
            <a:r>
              <a:rPr lang="en-US" sz="2000" dirty="0" smtClean="0"/>
              <a:t>Who’s on Second?</a:t>
            </a:r>
          </a:p>
          <a:p>
            <a:pPr lvl="1"/>
            <a:r>
              <a:rPr lang="en-US" sz="2000" dirty="0" err="1" smtClean="0"/>
              <a:t>CATL</a:t>
            </a:r>
            <a:r>
              <a:rPr lang="en-US" sz="2000" dirty="0" smtClean="0"/>
              <a:t> titled “Honors Research Project Manager”</a:t>
            </a:r>
          </a:p>
          <a:p>
            <a:r>
              <a:rPr lang="en-US" sz="2000" dirty="0" smtClean="0"/>
              <a:t>What about Shortstop?</a:t>
            </a:r>
          </a:p>
          <a:p>
            <a:pPr lvl="1"/>
            <a:r>
              <a:rPr lang="en-US" sz="2000" dirty="0" smtClean="0"/>
              <a:t>External Communications Officer</a:t>
            </a:r>
            <a:endParaRPr lang="en-US" sz="2000" dirty="0"/>
          </a:p>
          <a:p>
            <a:r>
              <a:rPr lang="en-US" sz="2000" dirty="0" smtClean="0"/>
              <a:t>Who’s on Third?</a:t>
            </a:r>
          </a:p>
          <a:p>
            <a:pPr lvl="1"/>
            <a:r>
              <a:rPr lang="en-US" sz="2000" dirty="0" smtClean="0"/>
              <a:t>Internal Communications Officer</a:t>
            </a:r>
          </a:p>
          <a:p>
            <a:r>
              <a:rPr lang="en-US" sz="2000" dirty="0" smtClean="0"/>
              <a:t>Who’s at Home? – the President, because ultimately they are the face of </a:t>
            </a:r>
            <a:r>
              <a:rPr lang="el-GR" sz="2000" dirty="0" smtClean="0"/>
              <a:t>ΣΖ</a:t>
            </a:r>
            <a:endParaRPr lang="en-US" sz="2000" dirty="0"/>
          </a:p>
        </p:txBody>
      </p:sp>
    </p:spTree>
    <p:extLst>
      <p:ext uri="{BB962C8B-B14F-4D97-AF65-F5344CB8AC3E}">
        <p14:creationId xmlns:p14="http://schemas.microsoft.com/office/powerpoint/2010/main" val="2912644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3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25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250"/>
                            </p:stCondLst>
                            <p:childTnLst>
                              <p:par>
                                <p:cTn id="31" presetID="42" presetClass="entr" presetSubtype="0" fill="hold" grpId="0" nodeType="afterEffect">
                                  <p:stCondLst>
                                    <p:cond delay="225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25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1250"/>
                            </p:stCondLst>
                            <p:childTnLst>
                              <p:par>
                                <p:cTn id="44" presetID="42" presetClass="entr" presetSubtype="0" fill="hold" grpId="0" nodeType="afterEffect">
                                  <p:stCondLst>
                                    <p:cond delay="225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25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1250"/>
                            </p:stCondLst>
                            <p:childTnLst>
                              <p:par>
                                <p:cTn id="57" presetID="42" presetClass="entr" presetSubtype="0" fill="hold" grpId="0" nodeType="afterEffect">
                                  <p:stCondLst>
                                    <p:cond delay="225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25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fade">
                                      <p:cBhvr>
                                        <p:cTn id="66" dur="1000"/>
                                        <p:tgtEl>
                                          <p:spTgt spid="3">
                                            <p:txEl>
                                              <p:pRg st="8" end="8"/>
                                            </p:txEl>
                                          </p:spTgt>
                                        </p:tgtEl>
                                      </p:cBhvr>
                                    </p:animEffect>
                                    <p:anim calcmode="lin" valueType="num">
                                      <p:cBhvr>
                                        <p:cTn id="6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sz="2000" dirty="0" smtClean="0"/>
              <a:t>At the beginning of Fall term, we will hopefully be two or three weeks into planning the </a:t>
            </a:r>
            <a:r>
              <a:rPr lang="en-US" sz="2000" dirty="0" err="1" smtClean="0"/>
              <a:t>HIA</a:t>
            </a:r>
            <a:r>
              <a:rPr lang="en-US" sz="2000" dirty="0" smtClean="0"/>
              <a:t> project. If that is not the case, strategically plan for the contingency by blocking out the date to implement the project plan - before we actually know the nature of the project. Week 2 or the end of week 6, with the Achieve the Dream Conference</a:t>
            </a:r>
            <a:endParaRPr lang="en-US" sz="2000" dirty="0"/>
          </a:p>
        </p:txBody>
      </p:sp>
      <p:sp>
        <p:nvSpPr>
          <p:cNvPr id="3" name="Content Placeholder 2"/>
          <p:cNvSpPr>
            <a:spLocks noGrp="1"/>
          </p:cNvSpPr>
          <p:nvPr>
            <p:ph sz="quarter" idx="13"/>
          </p:nvPr>
        </p:nvSpPr>
        <p:spPr/>
        <p:txBody>
          <a:bodyPr>
            <a:noAutofit/>
          </a:bodyPr>
          <a:lstStyle/>
          <a:p>
            <a:r>
              <a:rPr lang="en-US" sz="2000" dirty="0" smtClean="0"/>
              <a:t>Each officer takes responsibility for a significant number of pages/articles to read and report back to the team any pertinent details. </a:t>
            </a:r>
          </a:p>
          <a:p>
            <a:r>
              <a:rPr lang="en-US" sz="2000" dirty="0" smtClean="0"/>
              <a:t>This body will reconvene in the middle of September to present their research results. Consider and discuss the outcome of not completing your portion of the necessary research</a:t>
            </a:r>
          </a:p>
        </p:txBody>
      </p:sp>
      <p:sp>
        <p:nvSpPr>
          <p:cNvPr id="4" name="Title 3"/>
          <p:cNvSpPr>
            <a:spLocks noGrp="1"/>
          </p:cNvSpPr>
          <p:nvPr>
            <p:ph type="title"/>
          </p:nvPr>
        </p:nvSpPr>
        <p:spPr/>
        <p:txBody>
          <a:bodyPr/>
          <a:lstStyle/>
          <a:p>
            <a:r>
              <a:rPr lang="en-US" dirty="0" smtClean="0"/>
              <a:t>Timeline </a:t>
            </a:r>
            <a:endParaRPr lang="en-US" dirty="0"/>
          </a:p>
        </p:txBody>
      </p:sp>
      <p:sp>
        <p:nvSpPr>
          <p:cNvPr id="5" name="Text Placeholder 4"/>
          <p:cNvSpPr>
            <a:spLocks noGrp="1"/>
          </p:cNvSpPr>
          <p:nvPr>
            <p:ph type="body" idx="1"/>
          </p:nvPr>
        </p:nvSpPr>
        <p:spPr/>
        <p:txBody>
          <a:bodyPr vert="horz" lIns="91440" tIns="45720" rIns="91440" bIns="45720" rtlCol="0" anchor="b">
            <a:noAutofit/>
          </a:bodyPr>
          <a:lstStyle/>
          <a:p>
            <a:r>
              <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Research Phase</a:t>
            </a:r>
          </a:p>
        </p:txBody>
      </p:sp>
      <p:sp>
        <p:nvSpPr>
          <p:cNvPr id="6" name="Text Placeholder 5"/>
          <p:cNvSpPr>
            <a:spLocks noGrp="1"/>
          </p:cNvSpPr>
          <p:nvPr>
            <p:ph type="body" sz="quarter" idx="3"/>
          </p:nvPr>
        </p:nvSpPr>
        <p:spPr/>
        <p:txBody>
          <a:bodyPr vert="horz" lIns="91440" tIns="45720" rIns="91440" bIns="45720" rtlCol="0" anchor="b">
            <a:noAutofit/>
          </a:bodyPr>
          <a:lstStyle/>
          <a:p>
            <a:r>
              <a:rPr lang="en-US" sz="2000" cap="sm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Honors In Action Project Phase</a:t>
            </a:r>
          </a:p>
        </p:txBody>
      </p:sp>
    </p:spTree>
    <p:extLst>
      <p:ext uri="{BB962C8B-B14F-4D97-AF65-F5344CB8AC3E}">
        <p14:creationId xmlns:p14="http://schemas.microsoft.com/office/powerpoint/2010/main" val="2782273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50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50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50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fade">
                                      <p:cBhvr>
                                        <p:cTn id="40" dur="1000"/>
                                        <p:tgtEl>
                                          <p:spTgt spid="2">
                                            <p:txEl>
                                              <p:pRg st="0" end="0"/>
                                            </p:txEl>
                                          </p:spTgt>
                                        </p:tgtEl>
                                      </p:cBhvr>
                                    </p:animEffect>
                                    <p:anim calcmode="lin" valueType="num">
                                      <p:cBhvr>
                                        <p:cTn id="4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P spid="5"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Membership Meeting 6:00 PM</a:t>
            </a:r>
            <a:endParaRPr lang="en-US" dirty="0"/>
          </a:p>
        </p:txBody>
      </p:sp>
      <p:sp>
        <p:nvSpPr>
          <p:cNvPr id="3" name="Text Placeholder 2"/>
          <p:cNvSpPr>
            <a:spLocks noGrp="1"/>
          </p:cNvSpPr>
          <p:nvPr>
            <p:ph type="body" idx="1"/>
          </p:nvPr>
        </p:nvSpPr>
        <p:spPr/>
        <p:txBody>
          <a:bodyPr/>
          <a:lstStyle/>
          <a:p>
            <a:r>
              <a:rPr lang="en-US" dirty="0" smtClean="0"/>
              <a:t>Section 7</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382" y="2057400"/>
            <a:ext cx="10112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543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13, 2012</a:t>
            </a:r>
            <a:br>
              <a:rPr lang="en-US" dirty="0" smtClean="0"/>
            </a:br>
            <a:r>
              <a:rPr lang="en-US" dirty="0" smtClean="0"/>
              <a:t>General Meeting Agenda</a:t>
            </a:r>
            <a:endParaRPr lang="en-US" dirty="0"/>
          </a:p>
        </p:txBody>
      </p:sp>
      <p:sp>
        <p:nvSpPr>
          <p:cNvPr id="3" name="Content Placeholder 2"/>
          <p:cNvSpPr>
            <a:spLocks noGrp="1"/>
          </p:cNvSpPr>
          <p:nvPr>
            <p:ph sz="quarter" idx="13"/>
          </p:nvPr>
        </p:nvSpPr>
        <p:spPr/>
        <p:txBody>
          <a:bodyPr/>
          <a:lstStyle/>
          <a:p>
            <a:r>
              <a:rPr lang="en-US" dirty="0" smtClean="0"/>
              <a:t>Call to Order</a:t>
            </a:r>
          </a:p>
          <a:p>
            <a:r>
              <a:rPr lang="en-US" dirty="0" smtClean="0"/>
              <a:t>Question of the Day “name a/what is your 5-Year Goal” and Roll Call (sign in sheet)</a:t>
            </a:r>
          </a:p>
          <a:p>
            <a:r>
              <a:rPr lang="en-US" dirty="0"/>
              <a:t>Consent </a:t>
            </a:r>
            <a:r>
              <a:rPr lang="en-US" dirty="0" smtClean="0"/>
              <a:t>Agenda (see handout for more detailed agenda)</a:t>
            </a:r>
            <a:endParaRPr lang="en-US" dirty="0"/>
          </a:p>
          <a:p>
            <a:r>
              <a:rPr lang="en-US" dirty="0" smtClean="0"/>
              <a:t>Approve or “Table Definitely” the Minutes from last meeting</a:t>
            </a:r>
          </a:p>
          <a:p>
            <a:r>
              <a:rPr lang="en-US" dirty="0" smtClean="0"/>
              <a:t>Reports</a:t>
            </a:r>
          </a:p>
          <a:p>
            <a:r>
              <a:rPr lang="en-US" dirty="0" smtClean="0"/>
              <a:t>Old Business</a:t>
            </a:r>
          </a:p>
          <a:p>
            <a:r>
              <a:rPr lang="en-US" dirty="0" smtClean="0"/>
              <a:t>New Business</a:t>
            </a:r>
          </a:p>
          <a:p>
            <a:r>
              <a:rPr lang="en-US" dirty="0" smtClean="0"/>
              <a:t>Upcoming Events</a:t>
            </a:r>
          </a:p>
          <a:p>
            <a:r>
              <a:rPr lang="en-US" dirty="0" smtClean="0"/>
              <a:t>Items or Requests for next Meeting August 20, 2012 at the Chapter Office 17/312</a:t>
            </a:r>
          </a:p>
          <a:p>
            <a:r>
              <a:rPr lang="en-US" dirty="0" smtClean="0"/>
              <a:t>Adjournment </a:t>
            </a:r>
            <a:endParaRPr lang="en-US" dirty="0"/>
          </a:p>
        </p:txBody>
      </p:sp>
    </p:spTree>
    <p:extLst>
      <p:ext uri="{BB962C8B-B14F-4D97-AF65-F5344CB8AC3E}">
        <p14:creationId xmlns:p14="http://schemas.microsoft.com/office/powerpoint/2010/main" val="31117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75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par>
                          <p:cTn id="11" fill="hold">
                            <p:stCondLst>
                              <p:cond delay="1750"/>
                            </p:stCondLst>
                            <p:childTnLst>
                              <p:par>
                                <p:cTn id="12" presetID="1" presetClass="entr" presetSubtype="0" fill="hold" grpId="0" nodeType="afterEffect">
                                  <p:stCondLst>
                                    <p:cond delay="750"/>
                                  </p:stCondLst>
                                  <p:childTnLst>
                                    <p:set>
                                      <p:cBhvr>
                                        <p:cTn id="13" dur="1" fill="hold">
                                          <p:stCondLst>
                                            <p:cond delay="499"/>
                                          </p:stCondLst>
                                        </p:cTn>
                                        <p:tgtEl>
                                          <p:spTgt spid="3">
                                            <p:txEl>
                                              <p:pRg st="1" end="1"/>
                                            </p:txEl>
                                          </p:spTgt>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750"/>
                                  </p:stCondLst>
                                  <p:childTnLst>
                                    <p:set>
                                      <p:cBhvr>
                                        <p:cTn id="16" dur="1" fill="hold">
                                          <p:stCondLst>
                                            <p:cond delay="499"/>
                                          </p:stCondLst>
                                        </p:cTn>
                                        <p:tgtEl>
                                          <p:spTgt spid="3">
                                            <p:txEl>
                                              <p:pRg st="2" end="2"/>
                                            </p:txEl>
                                          </p:spTgt>
                                        </p:tgtEl>
                                        <p:attrNameLst>
                                          <p:attrName>style.visibility</p:attrName>
                                        </p:attrNameLst>
                                      </p:cBhvr>
                                      <p:to>
                                        <p:strVal val="visible"/>
                                      </p:to>
                                    </p:set>
                                  </p:childTnLst>
                                </p:cTn>
                              </p:par>
                            </p:childTnLst>
                          </p:cTn>
                        </p:par>
                        <p:par>
                          <p:cTn id="17" fill="hold">
                            <p:stCondLst>
                              <p:cond delay="4250"/>
                            </p:stCondLst>
                            <p:childTnLst>
                              <p:par>
                                <p:cTn id="18" presetID="1" presetClass="entr" presetSubtype="0" fill="hold" grpId="0" nodeType="afterEffect">
                                  <p:stCondLst>
                                    <p:cond delay="750"/>
                                  </p:stCondLst>
                                  <p:childTnLst>
                                    <p:set>
                                      <p:cBhvr>
                                        <p:cTn id="19" dur="1" fill="hold">
                                          <p:stCondLst>
                                            <p:cond delay="499"/>
                                          </p:stCondLst>
                                        </p:cTn>
                                        <p:tgtEl>
                                          <p:spTgt spid="3">
                                            <p:txEl>
                                              <p:pRg st="3" end="3"/>
                                            </p:txEl>
                                          </p:spTgt>
                                        </p:tgtEl>
                                        <p:attrNameLst>
                                          <p:attrName>style.visibility</p:attrName>
                                        </p:attrNameLst>
                                      </p:cBhvr>
                                      <p:to>
                                        <p:strVal val="visible"/>
                                      </p:to>
                                    </p:set>
                                  </p:childTnLst>
                                </p:cTn>
                              </p:par>
                            </p:childTnLst>
                          </p:cTn>
                        </p:par>
                        <p:par>
                          <p:cTn id="20" fill="hold">
                            <p:stCondLst>
                              <p:cond delay="5500"/>
                            </p:stCondLst>
                            <p:childTnLst>
                              <p:par>
                                <p:cTn id="21" presetID="1" presetClass="entr" presetSubtype="0" fill="hold" grpId="0" nodeType="afterEffect">
                                  <p:stCondLst>
                                    <p:cond delay="75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par>
                          <p:cTn id="23" fill="hold">
                            <p:stCondLst>
                              <p:cond delay="6750"/>
                            </p:stCondLst>
                            <p:childTnLst>
                              <p:par>
                                <p:cTn id="24" presetID="1" presetClass="entr" presetSubtype="0" fill="hold" grpId="0" nodeType="afterEffect">
                                  <p:stCondLst>
                                    <p:cond delay="750"/>
                                  </p:stCondLst>
                                  <p:childTnLst>
                                    <p:set>
                                      <p:cBhvr>
                                        <p:cTn id="25" dur="1" fill="hold">
                                          <p:stCondLst>
                                            <p:cond delay="499"/>
                                          </p:stCondLst>
                                        </p:cTn>
                                        <p:tgtEl>
                                          <p:spTgt spid="3">
                                            <p:txEl>
                                              <p:pRg st="5" end="5"/>
                                            </p:txEl>
                                          </p:spTgt>
                                        </p:tgtEl>
                                        <p:attrNameLst>
                                          <p:attrName>style.visibility</p:attrName>
                                        </p:attrNameLst>
                                      </p:cBhvr>
                                      <p:to>
                                        <p:strVal val="visible"/>
                                      </p:to>
                                    </p:set>
                                  </p:childTnLst>
                                </p:cTn>
                              </p:par>
                            </p:childTnLst>
                          </p:cTn>
                        </p:par>
                        <p:par>
                          <p:cTn id="26" fill="hold">
                            <p:stCondLst>
                              <p:cond delay="8000"/>
                            </p:stCondLst>
                            <p:childTnLst>
                              <p:par>
                                <p:cTn id="27" presetID="1" presetClass="entr" presetSubtype="0" fill="hold" grpId="0" nodeType="afterEffect">
                                  <p:stCondLst>
                                    <p:cond delay="750"/>
                                  </p:stCondLst>
                                  <p:childTnLst>
                                    <p:set>
                                      <p:cBhvr>
                                        <p:cTn id="28" dur="1" fill="hold">
                                          <p:stCondLst>
                                            <p:cond delay="499"/>
                                          </p:stCondLst>
                                        </p:cTn>
                                        <p:tgtEl>
                                          <p:spTgt spid="3">
                                            <p:txEl>
                                              <p:pRg st="6" end="6"/>
                                            </p:txEl>
                                          </p:spTgt>
                                        </p:tgtEl>
                                        <p:attrNameLst>
                                          <p:attrName>style.visibility</p:attrName>
                                        </p:attrNameLst>
                                      </p:cBhvr>
                                      <p:to>
                                        <p:strVal val="visible"/>
                                      </p:to>
                                    </p:set>
                                  </p:childTnLst>
                                </p:cTn>
                              </p:par>
                            </p:childTnLst>
                          </p:cTn>
                        </p:par>
                        <p:par>
                          <p:cTn id="29" fill="hold">
                            <p:stCondLst>
                              <p:cond delay="9250"/>
                            </p:stCondLst>
                            <p:childTnLst>
                              <p:par>
                                <p:cTn id="30" presetID="1" presetClass="entr" presetSubtype="0" fill="hold" grpId="0" nodeType="afterEffect">
                                  <p:stCondLst>
                                    <p:cond delay="750"/>
                                  </p:stCondLst>
                                  <p:childTnLst>
                                    <p:set>
                                      <p:cBhvr>
                                        <p:cTn id="31" dur="1" fill="hold">
                                          <p:stCondLst>
                                            <p:cond delay="499"/>
                                          </p:stCondLst>
                                        </p:cTn>
                                        <p:tgtEl>
                                          <p:spTgt spid="3">
                                            <p:txEl>
                                              <p:pRg st="7" end="7"/>
                                            </p:txEl>
                                          </p:spTgt>
                                        </p:tgtEl>
                                        <p:attrNameLst>
                                          <p:attrName>style.visibility</p:attrName>
                                        </p:attrNameLst>
                                      </p:cBhvr>
                                      <p:to>
                                        <p:strVal val="visible"/>
                                      </p:to>
                                    </p:set>
                                  </p:childTnLst>
                                </p:cTn>
                              </p:par>
                            </p:childTnLst>
                          </p:cTn>
                        </p:par>
                        <p:par>
                          <p:cTn id="32" fill="hold">
                            <p:stCondLst>
                              <p:cond delay="10500"/>
                            </p:stCondLst>
                            <p:childTnLst>
                              <p:par>
                                <p:cTn id="33" presetID="1" presetClass="entr" presetSubtype="0" fill="hold" grpId="0" nodeType="afterEffect">
                                  <p:stCondLst>
                                    <p:cond delay="75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par>
                          <p:cTn id="35" fill="hold">
                            <p:stCondLst>
                              <p:cond delay="11750"/>
                            </p:stCondLst>
                            <p:childTnLst>
                              <p:par>
                                <p:cTn id="36" presetID="1" presetClass="entr" presetSubtype="0" fill="hold" grpId="0" nodeType="afterEffect">
                                  <p:stCondLst>
                                    <p:cond delay="750"/>
                                  </p:stCondLst>
                                  <p:childTnLst>
                                    <p:set>
                                      <p:cBhvr>
                                        <p:cTn id="37"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875" b="96458" l="6301" r="88211"/>
                    </a14:imgEffect>
                  </a14:imgLayer>
                </a14:imgProps>
              </a:ext>
              <a:ext uri="{28A0092B-C50C-407E-A947-70E740481C1C}">
                <a14:useLocalDpi xmlns:a14="http://schemas.microsoft.com/office/drawing/2010/main" val="0"/>
              </a:ext>
            </a:extLst>
          </a:blip>
          <a:stretch>
            <a:fillRect/>
          </a:stretch>
        </p:blipFill>
        <p:spPr>
          <a:xfrm rot="14547267">
            <a:off x="2228850" y="685800"/>
            <a:ext cx="4686300" cy="4572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Chapter Leadership Structure</a:t>
            </a:r>
            <a:endParaRPr lang="en-US" dirty="0"/>
          </a:p>
        </p:txBody>
      </p:sp>
      <p:sp>
        <p:nvSpPr>
          <p:cNvPr id="3" name="Text Placeholder 2"/>
          <p:cNvSpPr>
            <a:spLocks noGrp="1"/>
          </p:cNvSpPr>
          <p:nvPr>
            <p:ph type="body" idx="1"/>
          </p:nvPr>
        </p:nvSpPr>
        <p:spPr/>
        <p:txBody>
          <a:bodyPr/>
          <a:lstStyle/>
          <a:p>
            <a:r>
              <a:rPr lang="en-US" dirty="0" smtClean="0"/>
              <a:t>Section 2</a:t>
            </a:r>
            <a:endParaRPr lang="en-US" dirty="0"/>
          </a:p>
        </p:txBody>
      </p:sp>
    </p:spTree>
    <p:extLst>
      <p:ext uri="{BB962C8B-B14F-4D97-AF65-F5344CB8AC3E}">
        <p14:creationId xmlns:p14="http://schemas.microsoft.com/office/powerpoint/2010/main" val="1312795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250"/>
                            </p:stCondLst>
                            <p:childTnLst>
                              <p:par>
                                <p:cTn id="11" presetID="42" presetClass="entr" presetSubtype="0" fill="hold" grpId="0" nodeType="afterEffect">
                                  <p:stCondLst>
                                    <p:cond delay="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Leadership Structure</a:t>
            </a:r>
            <a:endParaRPr lang="en-US" dirty="0"/>
          </a:p>
        </p:txBody>
      </p:sp>
      <p:sp>
        <p:nvSpPr>
          <p:cNvPr id="3" name="Content Placeholder 2"/>
          <p:cNvSpPr>
            <a:spLocks noGrp="1"/>
          </p:cNvSpPr>
          <p:nvPr>
            <p:ph sz="quarter" idx="13"/>
          </p:nvPr>
        </p:nvSpPr>
        <p:spPr/>
        <p:txBody>
          <a:bodyPr numCol="2"/>
          <a:lstStyle/>
          <a:p>
            <a:r>
              <a:rPr lang="en-US" b="1" cap="small"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Officer Core</a:t>
            </a:r>
          </a:p>
          <a:p>
            <a:pPr lvl="1"/>
            <a:r>
              <a:rPr lang="en-US" dirty="0" smtClean="0"/>
              <a:t>President</a:t>
            </a:r>
          </a:p>
          <a:p>
            <a:pPr lvl="1"/>
            <a:r>
              <a:rPr lang="en-US" dirty="0" smtClean="0"/>
              <a:t>Vice President</a:t>
            </a:r>
          </a:p>
          <a:p>
            <a:pPr lvl="1"/>
            <a:r>
              <a:rPr lang="en-US" dirty="0" smtClean="0"/>
              <a:t>Treasurer</a:t>
            </a:r>
          </a:p>
          <a:p>
            <a:pPr lvl="1"/>
            <a:r>
              <a:rPr lang="en-US" dirty="0"/>
              <a:t>E</a:t>
            </a:r>
            <a:r>
              <a:rPr lang="en-US" dirty="0" smtClean="0"/>
              <a:t>xternal Communications Officer </a:t>
            </a:r>
          </a:p>
          <a:p>
            <a:pPr lvl="1"/>
            <a:r>
              <a:rPr lang="en-US" dirty="0" smtClean="0"/>
              <a:t>Internal Communications Officer</a:t>
            </a:r>
          </a:p>
          <a:p>
            <a:r>
              <a:rPr lang="en-US" b="1" cap="small"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Active </a:t>
            </a:r>
            <a:r>
              <a:rPr lang="en-US" b="1" cap="small"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Members</a:t>
            </a:r>
            <a:endParaRPr lang="en-US" b="1" cap="small"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lvl="1"/>
            <a:r>
              <a:rPr lang="en-US" dirty="0" smtClean="0"/>
              <a:t>Current Active Team Leaders </a:t>
            </a:r>
          </a:p>
          <a:p>
            <a:pPr lvl="1"/>
            <a:r>
              <a:rPr lang="en-US" dirty="0" smtClean="0"/>
              <a:t>Service Learning Volunteer</a:t>
            </a:r>
          </a:p>
          <a:p>
            <a:pPr lvl="1"/>
            <a:r>
              <a:rPr lang="en-US" dirty="0" smtClean="0"/>
              <a:t>Occasional ‘drive by’ participant</a:t>
            </a:r>
            <a:endParaRPr lang="en-US" dirty="0"/>
          </a:p>
          <a:p>
            <a:r>
              <a:rPr lang="en-US" b="1" cap="small"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Advisors</a:t>
            </a:r>
          </a:p>
          <a:p>
            <a:pPr lvl="1"/>
            <a:r>
              <a:rPr lang="en-US" dirty="0"/>
              <a:t>Faculty Advisor</a:t>
            </a:r>
          </a:p>
          <a:p>
            <a:pPr lvl="1"/>
            <a:r>
              <a:rPr lang="en-US" dirty="0"/>
              <a:t>Admin. Co-Advisor</a:t>
            </a:r>
          </a:p>
          <a:p>
            <a:pPr lvl="1"/>
            <a:r>
              <a:rPr lang="en-US" dirty="0"/>
              <a:t>Regional </a:t>
            </a:r>
            <a:r>
              <a:rPr lang="en-US" dirty="0" smtClean="0"/>
              <a:t>Coordinator</a:t>
            </a:r>
          </a:p>
          <a:p>
            <a:r>
              <a:rPr lang="en-US" b="1" cap="small"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Current Membership Rolls</a:t>
            </a:r>
          </a:p>
          <a:p>
            <a:r>
              <a:rPr lang="en-US" b="1" cap="small" spc="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RMCR</a:t>
            </a:r>
            <a:r>
              <a:rPr lang="en-US" b="1" cap="small"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Regional Presence at Lane</a:t>
            </a:r>
          </a:p>
          <a:p>
            <a:r>
              <a:rPr lang="en-US" b="1" cap="small"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Sigma Zeta Alumni Association</a:t>
            </a:r>
          </a:p>
          <a:p>
            <a:pPr lvl="1"/>
            <a:r>
              <a:rPr lang="en-US" dirty="0" smtClean="0"/>
              <a:t>Past Presidents and Officers</a:t>
            </a:r>
          </a:p>
          <a:p>
            <a:pPr lvl="1"/>
            <a:r>
              <a:rPr lang="en-US" dirty="0" smtClean="0"/>
              <a:t>Members Transferring to University</a:t>
            </a:r>
            <a:endParaRPr lang="en-US" dirty="0"/>
          </a:p>
        </p:txBody>
      </p:sp>
    </p:spTree>
    <p:extLst>
      <p:ext uri="{BB962C8B-B14F-4D97-AF65-F5344CB8AC3E}">
        <p14:creationId xmlns:p14="http://schemas.microsoft.com/office/powerpoint/2010/main" val="2561431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25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25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25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25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anim calcmode="lin" valueType="num">
                                      <p:cBhvr>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25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anim calcmode="lin" valueType="num">
                                      <p:cBhvr>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50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25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anim calcmode="lin" valueType="num">
                                      <p:cBhvr>
                                        <p:cTn id="5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1750"/>
                            </p:stCondLst>
                            <p:childTnLst>
                              <p:par>
                                <p:cTn id="61" presetID="42" presetClass="entr" presetSubtype="0" fill="hold" grpId="0" nodeType="afterEffect">
                                  <p:stCondLst>
                                    <p:cond delay="25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500"/>
                                        <p:tgtEl>
                                          <p:spTgt spid="3">
                                            <p:txEl>
                                              <p:pRg st="8" end="8"/>
                                            </p:txEl>
                                          </p:spTgt>
                                        </p:tgtEl>
                                      </p:cBhvr>
                                    </p:animEffect>
                                    <p:anim calcmode="lin" valueType="num">
                                      <p:cBhvr>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grpId="0" nodeType="afterEffect">
                                  <p:stCondLst>
                                    <p:cond delay="25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500"/>
                                        <p:tgtEl>
                                          <p:spTgt spid="3">
                                            <p:txEl>
                                              <p:pRg st="9" end="9"/>
                                            </p:txEl>
                                          </p:spTgt>
                                        </p:tgtEl>
                                      </p:cBhvr>
                                    </p:animEffect>
                                    <p:anim calcmode="lin" valueType="num">
                                      <p:cBhvr>
                                        <p:cTn id="7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50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500"/>
                                        <p:tgtEl>
                                          <p:spTgt spid="3">
                                            <p:txEl>
                                              <p:pRg st="10" end="10"/>
                                            </p:txEl>
                                          </p:spTgt>
                                        </p:tgtEl>
                                      </p:cBhvr>
                                    </p:animEffect>
                                    <p:anim calcmode="lin" valueType="num">
                                      <p:cBhvr>
                                        <p:cTn id="7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42" presetClass="entr" presetSubtype="0" fill="hold" grpId="0" nodeType="afterEffect">
                                  <p:stCondLst>
                                    <p:cond delay="25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500"/>
                                        <p:tgtEl>
                                          <p:spTgt spid="3">
                                            <p:txEl>
                                              <p:pRg st="11" end="11"/>
                                            </p:txEl>
                                          </p:spTgt>
                                        </p:tgtEl>
                                      </p:cBhvr>
                                    </p:animEffect>
                                    <p:anim calcmode="lin" valueType="num">
                                      <p:cBhvr>
                                        <p:cTn id="8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85" fill="hold">
                            <p:stCondLst>
                              <p:cond delay="1750"/>
                            </p:stCondLst>
                            <p:childTnLst>
                              <p:par>
                                <p:cTn id="86" presetID="42" presetClass="entr" presetSubtype="0" fill="hold" grpId="0" nodeType="afterEffect">
                                  <p:stCondLst>
                                    <p:cond delay="250"/>
                                  </p:stCondLst>
                                  <p:childTnLst>
                                    <p:set>
                                      <p:cBhvr>
                                        <p:cTn id="87" dur="1" fill="hold">
                                          <p:stCondLst>
                                            <p:cond delay="0"/>
                                          </p:stCondLst>
                                        </p:cTn>
                                        <p:tgtEl>
                                          <p:spTgt spid="3">
                                            <p:txEl>
                                              <p:pRg st="12" end="12"/>
                                            </p:txEl>
                                          </p:spTgt>
                                        </p:tgtEl>
                                        <p:attrNameLst>
                                          <p:attrName>style.visibility</p:attrName>
                                        </p:attrNameLst>
                                      </p:cBhvr>
                                      <p:to>
                                        <p:strVal val="visible"/>
                                      </p:to>
                                    </p:set>
                                    <p:animEffect transition="in" filter="fade">
                                      <p:cBhvr>
                                        <p:cTn id="88" dur="500"/>
                                        <p:tgtEl>
                                          <p:spTgt spid="3">
                                            <p:txEl>
                                              <p:pRg st="12" end="12"/>
                                            </p:txEl>
                                          </p:spTgt>
                                        </p:tgtEl>
                                      </p:cBhvr>
                                    </p:animEffect>
                                    <p:anim calcmode="lin" valueType="num">
                                      <p:cBhvr>
                                        <p:cTn id="8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0"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91" fill="hold">
                            <p:stCondLst>
                              <p:cond delay="2500"/>
                            </p:stCondLst>
                            <p:childTnLst>
                              <p:par>
                                <p:cTn id="92" presetID="42" presetClass="entr" presetSubtype="0" fill="hold" grpId="0" nodeType="afterEffect">
                                  <p:stCondLst>
                                    <p:cond delay="250"/>
                                  </p:stCondLst>
                                  <p:childTnLst>
                                    <p:set>
                                      <p:cBhvr>
                                        <p:cTn id="93" dur="1" fill="hold">
                                          <p:stCondLst>
                                            <p:cond delay="0"/>
                                          </p:stCondLst>
                                        </p:cTn>
                                        <p:tgtEl>
                                          <p:spTgt spid="3">
                                            <p:txEl>
                                              <p:pRg st="13" end="13"/>
                                            </p:txEl>
                                          </p:spTgt>
                                        </p:tgtEl>
                                        <p:attrNameLst>
                                          <p:attrName>style.visibility</p:attrName>
                                        </p:attrNameLst>
                                      </p:cBhvr>
                                      <p:to>
                                        <p:strVal val="visible"/>
                                      </p:to>
                                    </p:set>
                                    <p:animEffect transition="in" filter="fade">
                                      <p:cBhvr>
                                        <p:cTn id="94" dur="500"/>
                                        <p:tgtEl>
                                          <p:spTgt spid="3">
                                            <p:txEl>
                                              <p:pRg st="13" end="13"/>
                                            </p:txEl>
                                          </p:spTgt>
                                        </p:tgtEl>
                                      </p:cBhvr>
                                    </p:animEffect>
                                    <p:anim calcmode="lin" valueType="num">
                                      <p:cBhvr>
                                        <p:cTn id="9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6" dur="5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500"/>
                                  </p:stCondLst>
                                  <p:childTnLst>
                                    <p:set>
                                      <p:cBhvr>
                                        <p:cTn id="100" dur="1" fill="hold">
                                          <p:stCondLst>
                                            <p:cond delay="0"/>
                                          </p:stCondLst>
                                        </p:cTn>
                                        <p:tgtEl>
                                          <p:spTgt spid="3">
                                            <p:txEl>
                                              <p:pRg st="14" end="14"/>
                                            </p:txEl>
                                          </p:spTgt>
                                        </p:tgtEl>
                                        <p:attrNameLst>
                                          <p:attrName>style.visibility</p:attrName>
                                        </p:attrNameLst>
                                      </p:cBhvr>
                                      <p:to>
                                        <p:strVal val="visible"/>
                                      </p:to>
                                    </p:set>
                                    <p:animEffect transition="in" filter="fade">
                                      <p:cBhvr>
                                        <p:cTn id="101" dur="500"/>
                                        <p:tgtEl>
                                          <p:spTgt spid="3">
                                            <p:txEl>
                                              <p:pRg st="14" end="14"/>
                                            </p:txEl>
                                          </p:spTgt>
                                        </p:tgtEl>
                                      </p:cBhvr>
                                    </p:animEffect>
                                    <p:anim calcmode="lin" valueType="num">
                                      <p:cBhvr>
                                        <p:cTn id="102"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3" dur="5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500"/>
                                  </p:stCondLst>
                                  <p:childTnLst>
                                    <p:set>
                                      <p:cBhvr>
                                        <p:cTn id="107" dur="1" fill="hold">
                                          <p:stCondLst>
                                            <p:cond delay="0"/>
                                          </p:stCondLst>
                                        </p:cTn>
                                        <p:tgtEl>
                                          <p:spTgt spid="3">
                                            <p:txEl>
                                              <p:pRg st="15" end="15"/>
                                            </p:txEl>
                                          </p:spTgt>
                                        </p:tgtEl>
                                        <p:attrNameLst>
                                          <p:attrName>style.visibility</p:attrName>
                                        </p:attrNameLst>
                                      </p:cBhvr>
                                      <p:to>
                                        <p:strVal val="visible"/>
                                      </p:to>
                                    </p:set>
                                    <p:animEffect transition="in" filter="fade">
                                      <p:cBhvr>
                                        <p:cTn id="108" dur="500"/>
                                        <p:tgtEl>
                                          <p:spTgt spid="3">
                                            <p:txEl>
                                              <p:pRg st="15" end="15"/>
                                            </p:txEl>
                                          </p:spTgt>
                                        </p:tgtEl>
                                      </p:cBhvr>
                                    </p:animEffect>
                                    <p:anim calcmode="lin" valueType="num">
                                      <p:cBhvr>
                                        <p:cTn id="10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0" dur="5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500"/>
                                  </p:stCondLst>
                                  <p:childTnLst>
                                    <p:set>
                                      <p:cBhvr>
                                        <p:cTn id="114" dur="1" fill="hold">
                                          <p:stCondLst>
                                            <p:cond delay="0"/>
                                          </p:stCondLst>
                                        </p:cTn>
                                        <p:tgtEl>
                                          <p:spTgt spid="3">
                                            <p:txEl>
                                              <p:pRg st="16" end="16"/>
                                            </p:txEl>
                                          </p:spTgt>
                                        </p:tgtEl>
                                        <p:attrNameLst>
                                          <p:attrName>style.visibility</p:attrName>
                                        </p:attrNameLst>
                                      </p:cBhvr>
                                      <p:to>
                                        <p:strVal val="visible"/>
                                      </p:to>
                                    </p:set>
                                    <p:animEffect transition="in" filter="fade">
                                      <p:cBhvr>
                                        <p:cTn id="115" dur="500"/>
                                        <p:tgtEl>
                                          <p:spTgt spid="3">
                                            <p:txEl>
                                              <p:pRg st="16" end="16"/>
                                            </p:txEl>
                                          </p:spTgt>
                                        </p:tgtEl>
                                      </p:cBhvr>
                                    </p:animEffect>
                                    <p:anim calcmode="lin" valueType="num">
                                      <p:cBhvr>
                                        <p:cTn id="116"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7" dur="5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000"/>
                            </p:stCondLst>
                            <p:childTnLst>
                              <p:par>
                                <p:cTn id="119" presetID="42" presetClass="entr" presetSubtype="0" fill="hold" grpId="0" nodeType="afterEffect">
                                  <p:stCondLst>
                                    <p:cond delay="250"/>
                                  </p:stCondLst>
                                  <p:childTnLst>
                                    <p:set>
                                      <p:cBhvr>
                                        <p:cTn id="120" dur="1" fill="hold">
                                          <p:stCondLst>
                                            <p:cond delay="0"/>
                                          </p:stCondLst>
                                        </p:cTn>
                                        <p:tgtEl>
                                          <p:spTgt spid="3">
                                            <p:txEl>
                                              <p:pRg st="17" end="17"/>
                                            </p:txEl>
                                          </p:spTgt>
                                        </p:tgtEl>
                                        <p:attrNameLst>
                                          <p:attrName>style.visibility</p:attrName>
                                        </p:attrNameLst>
                                      </p:cBhvr>
                                      <p:to>
                                        <p:strVal val="visible"/>
                                      </p:to>
                                    </p:set>
                                    <p:animEffect transition="in" filter="fade">
                                      <p:cBhvr>
                                        <p:cTn id="121" dur="500"/>
                                        <p:tgtEl>
                                          <p:spTgt spid="3">
                                            <p:txEl>
                                              <p:pRg st="17" end="17"/>
                                            </p:txEl>
                                          </p:spTgt>
                                        </p:tgtEl>
                                      </p:cBhvr>
                                    </p:animEffect>
                                    <p:anim calcmode="lin" valueType="num">
                                      <p:cBhvr>
                                        <p:cTn id="122"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23" dur="5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par>
                          <p:cTn id="124" fill="hold">
                            <p:stCondLst>
                              <p:cond delay="1750"/>
                            </p:stCondLst>
                            <p:childTnLst>
                              <p:par>
                                <p:cTn id="125" presetID="42" presetClass="entr" presetSubtype="0" fill="hold" grpId="0" nodeType="afterEffect">
                                  <p:stCondLst>
                                    <p:cond delay="250"/>
                                  </p:stCondLst>
                                  <p:childTnLst>
                                    <p:set>
                                      <p:cBhvr>
                                        <p:cTn id="126" dur="1" fill="hold">
                                          <p:stCondLst>
                                            <p:cond delay="0"/>
                                          </p:stCondLst>
                                        </p:cTn>
                                        <p:tgtEl>
                                          <p:spTgt spid="3">
                                            <p:txEl>
                                              <p:pRg st="18" end="18"/>
                                            </p:txEl>
                                          </p:spTgt>
                                        </p:tgtEl>
                                        <p:attrNameLst>
                                          <p:attrName>style.visibility</p:attrName>
                                        </p:attrNameLst>
                                      </p:cBhvr>
                                      <p:to>
                                        <p:strVal val="visible"/>
                                      </p:to>
                                    </p:set>
                                    <p:animEffect transition="in" filter="fade">
                                      <p:cBhvr>
                                        <p:cTn id="127" dur="500"/>
                                        <p:tgtEl>
                                          <p:spTgt spid="3">
                                            <p:txEl>
                                              <p:pRg st="18" end="18"/>
                                            </p:txEl>
                                          </p:spTgt>
                                        </p:tgtEl>
                                      </p:cBhvr>
                                    </p:animEffect>
                                    <p:anim calcmode="lin" valueType="num">
                                      <p:cBhvr>
                                        <p:cTn id="128"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29" dur="5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Officers Must:</a:t>
            </a:r>
            <a:endParaRPr lang="en-US" dirty="0"/>
          </a:p>
        </p:txBody>
      </p:sp>
      <p:sp>
        <p:nvSpPr>
          <p:cNvPr id="3" name="Content Placeholder 2"/>
          <p:cNvSpPr>
            <a:spLocks noGrp="1"/>
          </p:cNvSpPr>
          <p:nvPr>
            <p:ph sz="quarter" idx="13"/>
          </p:nvPr>
        </p:nvSpPr>
        <p:spPr/>
        <p:txBody>
          <a:bodyPr>
            <a:normAutofit/>
          </a:bodyPr>
          <a:lstStyle/>
          <a:p>
            <a:r>
              <a:rPr lang="en-US" sz="2000" dirty="0" smtClean="0"/>
              <a:t>Before undertaking the responsibility of a core officer position, be sure to realize the time commitment as well as the potential benefits. While you will be asked to serve 5 office hours per week, the time spent in meetings on the chapters’ behalf will count towards that requirement. </a:t>
            </a:r>
          </a:p>
          <a:p>
            <a:pPr fontAlgn="ctr"/>
            <a:r>
              <a:rPr lang="en-US" sz="2000" dirty="0" smtClean="0"/>
              <a:t>Attend </a:t>
            </a:r>
            <a:r>
              <a:rPr lang="en-US" sz="2000" dirty="0"/>
              <a:t>chapter meetings and </a:t>
            </a:r>
            <a:r>
              <a:rPr lang="en-US" sz="2000" dirty="0" smtClean="0"/>
              <a:t>events or notify the secretary with your report</a:t>
            </a:r>
            <a:endParaRPr lang="en-US" sz="2000" dirty="0"/>
          </a:p>
          <a:p>
            <a:pPr fontAlgn="ctr"/>
            <a:r>
              <a:rPr lang="en-US" sz="2000" dirty="0"/>
              <a:t>Abide by the Chapter Officer Code of </a:t>
            </a:r>
            <a:r>
              <a:rPr lang="en-US" sz="2000" dirty="0" smtClean="0"/>
              <a:t>Ethics</a:t>
            </a:r>
          </a:p>
          <a:p>
            <a:pPr marL="0" indent="0">
              <a:buNone/>
            </a:pPr>
            <a:endParaRPr lang="en-US" sz="700" dirty="0" smtClean="0"/>
          </a:p>
          <a:p>
            <a:pPr marL="0" indent="0">
              <a:buNone/>
            </a:pPr>
            <a:r>
              <a:rPr lang="en-US" sz="2000" dirty="0" smtClean="0"/>
              <a:t>Students provide leadership, advisors provide continuity. “These cycles are all about learning leadership, and sometimes advisors need to think ahead to the future harvesting of seeds that may have been sown at the roots of your chapter guidance.” (06-08 ‘Good As Gold’ Chapter Resource Guide).</a:t>
            </a:r>
            <a:endParaRPr lang="en-US" sz="2000" dirty="0"/>
          </a:p>
        </p:txBody>
      </p:sp>
    </p:spTree>
    <p:extLst>
      <p:ext uri="{BB962C8B-B14F-4D97-AF65-F5344CB8AC3E}">
        <p14:creationId xmlns:p14="http://schemas.microsoft.com/office/powerpoint/2010/main" val="4127926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President Duties</a:t>
            </a:r>
            <a:endParaRPr lang="en-US" dirty="0"/>
          </a:p>
        </p:txBody>
      </p:sp>
      <p:sp>
        <p:nvSpPr>
          <p:cNvPr id="3" name="Content Placeholder 2"/>
          <p:cNvSpPr>
            <a:spLocks noGrp="1"/>
          </p:cNvSpPr>
          <p:nvPr>
            <p:ph sz="quarter" idx="13"/>
          </p:nvPr>
        </p:nvSpPr>
        <p:spPr/>
        <p:txBody>
          <a:bodyPr>
            <a:noAutofit/>
          </a:bodyPr>
          <a:lstStyle/>
          <a:p>
            <a:pPr fontAlgn="ctr"/>
            <a:r>
              <a:rPr lang="en-US" sz="2000" dirty="0" smtClean="0"/>
              <a:t>Preside </a:t>
            </a:r>
            <a:r>
              <a:rPr lang="en-US" sz="2000" dirty="0"/>
              <a:t>over all business meetings</a:t>
            </a:r>
          </a:p>
          <a:p>
            <a:pPr fontAlgn="ctr"/>
            <a:r>
              <a:rPr lang="en-US" sz="2000" dirty="0"/>
              <a:t>Appoint and establish any necessary committees</a:t>
            </a:r>
          </a:p>
          <a:p>
            <a:pPr fontAlgn="ctr"/>
            <a:r>
              <a:rPr lang="en-US" sz="2000" dirty="0"/>
              <a:t>Vote only in case of a tie</a:t>
            </a:r>
          </a:p>
          <a:p>
            <a:pPr fontAlgn="ctr"/>
            <a:r>
              <a:rPr lang="en-US" sz="2000" dirty="0"/>
              <a:t>Serve as an ex-officio member on all committees</a:t>
            </a:r>
          </a:p>
          <a:p>
            <a:pPr fontAlgn="ctr"/>
            <a:r>
              <a:rPr lang="en-US" sz="2000" dirty="0"/>
              <a:t>Present business to the organization</a:t>
            </a:r>
          </a:p>
          <a:p>
            <a:pPr fontAlgn="ctr"/>
            <a:r>
              <a:rPr lang="en-US" sz="2000" dirty="0"/>
              <a:t>Represent the organization at all times</a:t>
            </a:r>
          </a:p>
          <a:p>
            <a:pPr fontAlgn="ctr"/>
            <a:r>
              <a:rPr lang="en-US" sz="2000" dirty="0"/>
              <a:t>Appoint a committee to review and/or revise the chapter bylaws annually</a:t>
            </a:r>
          </a:p>
          <a:p>
            <a:pPr fontAlgn="ctr"/>
            <a:r>
              <a:rPr lang="en-US" sz="2000" dirty="0"/>
              <a:t>Appoint a committee to prepare the Annual Report to be sent to headquarters in </a:t>
            </a:r>
            <a:r>
              <a:rPr lang="en-US" sz="2000" dirty="0" smtClean="0"/>
              <a:t>spring</a:t>
            </a:r>
            <a:endParaRPr lang="en-US" sz="2000" dirty="0"/>
          </a:p>
        </p:txBody>
      </p:sp>
    </p:spTree>
    <p:extLst>
      <p:ext uri="{BB962C8B-B14F-4D97-AF65-F5344CB8AC3E}">
        <p14:creationId xmlns:p14="http://schemas.microsoft.com/office/powerpoint/2010/main" val="597390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Vice President Duties</a:t>
            </a:r>
            <a:endParaRPr lang="en-US" dirty="0"/>
          </a:p>
        </p:txBody>
      </p:sp>
      <p:sp>
        <p:nvSpPr>
          <p:cNvPr id="3" name="Content Placeholder 2"/>
          <p:cNvSpPr>
            <a:spLocks noGrp="1"/>
          </p:cNvSpPr>
          <p:nvPr>
            <p:ph sz="quarter" idx="13"/>
          </p:nvPr>
        </p:nvSpPr>
        <p:spPr/>
        <p:txBody>
          <a:bodyPr>
            <a:normAutofit/>
          </a:bodyPr>
          <a:lstStyle/>
          <a:p>
            <a:pPr fontAlgn="ctr"/>
            <a:r>
              <a:rPr lang="en-US" sz="2000" dirty="0"/>
              <a:t>Perform all duties of the president in the event of his or her absence</a:t>
            </a:r>
          </a:p>
          <a:p>
            <a:pPr fontAlgn="ctr"/>
            <a:r>
              <a:rPr lang="en-US" sz="2000" dirty="0"/>
              <a:t>Take roll at the </a:t>
            </a:r>
            <a:r>
              <a:rPr lang="en-US" sz="2000" dirty="0" smtClean="0"/>
              <a:t>meetings if the Internal Communications Officer is absent</a:t>
            </a:r>
            <a:endParaRPr lang="en-US" sz="2000" dirty="0"/>
          </a:p>
          <a:p>
            <a:pPr fontAlgn="ctr"/>
            <a:r>
              <a:rPr lang="en-US" sz="2000" dirty="0"/>
              <a:t>Head the committee reviewing the chapter bylaws and the annual report</a:t>
            </a:r>
          </a:p>
          <a:p>
            <a:pPr fontAlgn="ctr"/>
            <a:r>
              <a:rPr lang="en-US" sz="2000" dirty="0"/>
              <a:t>Become president in the event the president cannot complete his or her term</a:t>
            </a:r>
          </a:p>
          <a:p>
            <a:pPr fontAlgn="ctr"/>
            <a:r>
              <a:rPr lang="en-US" sz="2000" dirty="0"/>
              <a:t>Coordinate activities related to the Honors Study Topic</a:t>
            </a:r>
          </a:p>
          <a:p>
            <a:pPr fontAlgn="ctr"/>
            <a:r>
              <a:rPr lang="en-US" sz="2000" dirty="0"/>
              <a:t>Provide documentation and other records of Hallmark activities </a:t>
            </a:r>
          </a:p>
          <a:p>
            <a:pPr fontAlgn="ctr"/>
            <a:r>
              <a:rPr lang="en-US" sz="2000" dirty="0"/>
              <a:t>Coordinate all </a:t>
            </a:r>
            <a:r>
              <a:rPr lang="en-US" sz="2000" dirty="0" smtClean="0"/>
              <a:t>committees and head the event planning of the chapter</a:t>
            </a:r>
            <a:endParaRPr lang="en-US" sz="2000" dirty="0"/>
          </a:p>
          <a:p>
            <a:r>
              <a:rPr lang="en-US" sz="2000" dirty="0"/>
              <a:t>Act as liaison to the Regional Officers</a:t>
            </a:r>
          </a:p>
        </p:txBody>
      </p:sp>
    </p:spTree>
    <p:extLst>
      <p:ext uri="{BB962C8B-B14F-4D97-AF65-F5344CB8AC3E}">
        <p14:creationId xmlns:p14="http://schemas.microsoft.com/office/powerpoint/2010/main" val="3630030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Treasurer Duties</a:t>
            </a:r>
            <a:endParaRPr lang="en-US" dirty="0"/>
          </a:p>
        </p:txBody>
      </p:sp>
      <p:sp>
        <p:nvSpPr>
          <p:cNvPr id="3" name="Content Placeholder 2"/>
          <p:cNvSpPr>
            <a:spLocks noGrp="1"/>
          </p:cNvSpPr>
          <p:nvPr>
            <p:ph sz="quarter" idx="13"/>
          </p:nvPr>
        </p:nvSpPr>
        <p:spPr/>
        <p:txBody>
          <a:bodyPr>
            <a:normAutofit/>
          </a:bodyPr>
          <a:lstStyle/>
          <a:p>
            <a:pPr fontAlgn="ctr"/>
            <a:r>
              <a:rPr lang="en-US" sz="2000" dirty="0"/>
              <a:t>Conduct regular Bookkeeping for all Chapter accounts + Control and Account for the chapter petty cash fund (if it gets approved)</a:t>
            </a:r>
          </a:p>
          <a:p>
            <a:pPr fontAlgn="ctr"/>
            <a:r>
              <a:rPr lang="en-US" sz="2000" dirty="0"/>
              <a:t>Be present at all fundraisers and follow ethical money handling procedures </a:t>
            </a:r>
          </a:p>
          <a:p>
            <a:pPr fontAlgn="ctr"/>
            <a:r>
              <a:rPr lang="en-US" sz="2000" dirty="0"/>
              <a:t>Provide a verbal 'club account' and 'cash' balance at every meeting + distribute a monthly hardcopy financial/inventory report</a:t>
            </a:r>
          </a:p>
          <a:p>
            <a:pPr fontAlgn="ctr"/>
            <a:r>
              <a:rPr lang="en-US" sz="2000" dirty="0"/>
              <a:t>Take great care to adhere to Lane </a:t>
            </a:r>
            <a:r>
              <a:rPr lang="en-US" sz="2000" dirty="0" err="1"/>
              <a:t>COPPS</a:t>
            </a:r>
            <a:r>
              <a:rPr lang="en-US" sz="2000" dirty="0"/>
              <a:t> policies and report any issues to both the president and the advisor</a:t>
            </a:r>
          </a:p>
          <a:p>
            <a:pPr fontAlgn="ctr"/>
            <a:r>
              <a:rPr lang="en-US" sz="2000" dirty="0"/>
              <a:t>Resource Management - Keep Inventory, </a:t>
            </a:r>
            <a:r>
              <a:rPr lang="en-US" sz="2000" dirty="0" smtClean="0"/>
              <a:t>and coordinate </a:t>
            </a:r>
            <a:r>
              <a:rPr lang="en-US" sz="2000" dirty="0"/>
              <a:t>with Chapter President for sponsor 'ask' when necessary</a:t>
            </a:r>
          </a:p>
          <a:p>
            <a:pPr marL="0" indent="0">
              <a:buNone/>
            </a:pPr>
            <a:endParaRPr lang="en-US" sz="2000" dirty="0"/>
          </a:p>
        </p:txBody>
      </p:sp>
    </p:spTree>
    <p:extLst>
      <p:ext uri="{BB962C8B-B14F-4D97-AF65-F5344CB8AC3E}">
        <p14:creationId xmlns:p14="http://schemas.microsoft.com/office/powerpoint/2010/main" val="3793262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Communications Officer Duties</a:t>
            </a:r>
            <a:endParaRPr lang="en-US" dirty="0"/>
          </a:p>
        </p:txBody>
      </p:sp>
      <p:sp>
        <p:nvSpPr>
          <p:cNvPr id="3" name="Content Placeholder 2"/>
          <p:cNvSpPr>
            <a:spLocks noGrp="1"/>
          </p:cNvSpPr>
          <p:nvPr>
            <p:ph sz="quarter" idx="13"/>
          </p:nvPr>
        </p:nvSpPr>
        <p:spPr/>
        <p:txBody>
          <a:bodyPr>
            <a:noAutofit/>
          </a:bodyPr>
          <a:lstStyle/>
          <a:p>
            <a:pPr fontAlgn="ctr"/>
            <a:r>
              <a:rPr lang="en-US" sz="2000" dirty="0"/>
              <a:t>Take a primary role in public or published chapter documents: responsible for producing professional event reports, research conclusion papers, forms, and Hallmark recognitions submissions</a:t>
            </a:r>
          </a:p>
          <a:p>
            <a:pPr fontAlgn="ctr"/>
            <a:r>
              <a:rPr lang="en-US" sz="2000" dirty="0"/>
              <a:t>Coordinate Regular Chapter Communications (phone messages, memos, and email as directed by president)</a:t>
            </a:r>
          </a:p>
          <a:p>
            <a:pPr fontAlgn="ctr"/>
            <a:r>
              <a:rPr lang="en-US" sz="2000" dirty="0"/>
              <a:t>Produce a Chapter Newsletter (monthly membership circular that showcases current events, upcoming and recent projects, and chapter contact information)</a:t>
            </a:r>
          </a:p>
          <a:p>
            <a:pPr fontAlgn="ctr"/>
            <a:r>
              <a:rPr lang="en-US" sz="2000" dirty="0"/>
              <a:t>Be responsible for all external Communications: Webpage, Social </a:t>
            </a:r>
            <a:r>
              <a:rPr lang="en-US" sz="2000" dirty="0" err="1"/>
              <a:t>Netorking</a:t>
            </a:r>
            <a:r>
              <a:rPr lang="en-US" sz="2000" dirty="0"/>
              <a:t>, Torch Articles, News Releases, Media Advisory, etc.</a:t>
            </a:r>
          </a:p>
          <a:p>
            <a:pPr fontAlgn="ctr"/>
            <a:r>
              <a:rPr lang="en-US" sz="2000" dirty="0"/>
              <a:t>Coordinate with </a:t>
            </a:r>
            <a:r>
              <a:rPr lang="en-US" sz="2000" dirty="0" smtClean="0"/>
              <a:t>the Internal Communications Officer </a:t>
            </a:r>
            <a:r>
              <a:rPr lang="en-US" sz="2000" dirty="0"/>
              <a:t>for the annual </a:t>
            </a:r>
            <a:r>
              <a:rPr lang="en-US" sz="2000" dirty="0" smtClean="0"/>
              <a:t>Yearbook</a:t>
            </a:r>
            <a:endParaRPr lang="en-US" sz="2000" dirty="0"/>
          </a:p>
        </p:txBody>
      </p:sp>
    </p:spTree>
    <p:extLst>
      <p:ext uri="{BB962C8B-B14F-4D97-AF65-F5344CB8AC3E}">
        <p14:creationId xmlns:p14="http://schemas.microsoft.com/office/powerpoint/2010/main" val="106968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TotalTime>
  <Words>1591</Words>
  <Application>Microsoft Office PowerPoint</Application>
  <PresentationFormat>On-screen Show (4:3)</PresentationFormat>
  <Paragraphs>187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Horizon</vt:lpstr>
      <vt:lpstr> Sigma Zeta Chapter</vt:lpstr>
      <vt:lpstr>Overview of Todays Schedule</vt:lpstr>
      <vt:lpstr>Chapter Leadership Structure</vt:lpstr>
      <vt:lpstr>Chapter Leadership Structure</vt:lpstr>
      <vt:lpstr>All Officers Must:</vt:lpstr>
      <vt:lpstr>Chapter President Duties</vt:lpstr>
      <vt:lpstr>Chapter Vice President Duties</vt:lpstr>
      <vt:lpstr>Chapter Treasurer Duties</vt:lpstr>
      <vt:lpstr>External Communications Officer Duties</vt:lpstr>
      <vt:lpstr>Internal Communications Officer Duties</vt:lpstr>
      <vt:lpstr>Member Roles – Current Active Team Leaders</vt:lpstr>
      <vt:lpstr>Chapter Officer Goals</vt:lpstr>
      <vt:lpstr>Skill Development</vt:lpstr>
      <vt:lpstr>Leadership Development</vt:lpstr>
      <vt:lpstr>Exercising Leadership</vt:lpstr>
      <vt:lpstr>5-Star Chapter Goals</vt:lpstr>
      <vt:lpstr>Chapter Goal Setting </vt:lpstr>
      <vt:lpstr>Chapter Goal Setting Continued</vt:lpstr>
      <vt:lpstr>Break </vt:lpstr>
      <vt:lpstr>Honors Program Obligations</vt:lpstr>
      <vt:lpstr>Honors In Action Planning Model</vt:lpstr>
      <vt:lpstr>Research Sources</vt:lpstr>
      <vt:lpstr>Leadership Roles in the Research Team</vt:lpstr>
      <vt:lpstr>Timeline </vt:lpstr>
      <vt:lpstr>General Membership Meeting 6:00 PM</vt:lpstr>
      <vt:lpstr>August 13, 2012 General Meeting Agenda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Weimer</dc:creator>
  <cp:lastModifiedBy>Tracy Weimer</cp:lastModifiedBy>
  <cp:revision>62</cp:revision>
  <dcterms:created xsi:type="dcterms:W3CDTF">2012-08-12T19:41:40Z</dcterms:created>
  <dcterms:modified xsi:type="dcterms:W3CDTF">2012-09-22T08:19:25Z</dcterms:modified>
</cp:coreProperties>
</file>