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0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2" cstate="print"/>
          <a:srcRect t="33333"/>
          <a:stretch>
            <a:fillRect/>
          </a:stretch>
        </p:blipFill>
        <p:spPr>
          <a:xfrm>
            <a:off x="0" y="0"/>
            <a:ext cx="9144000" cy="4572000"/>
          </a:xfrm>
          <a:prstGeom prst="rect">
            <a:avLst/>
          </a:prstGeom>
        </p:spPr>
      </p:pic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4008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17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07888"/>
            <a:ext cx="7772400" cy="1470025"/>
          </a:xfrm>
        </p:spPr>
        <p:txBody>
          <a:bodyPr/>
          <a:lstStyle>
            <a:lvl1pPr algn="ctr"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7924800" cy="4114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62525"/>
            <a:ext cx="7885113" cy="1362075"/>
          </a:xfrm>
        </p:spPr>
        <p:txBody>
          <a:bodyPr anchor="t"/>
          <a:lstStyle>
            <a:lvl1pPr algn="l">
              <a:defRPr sz="3200" b="0" i="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3462338"/>
            <a:ext cx="7885113" cy="1500187"/>
          </a:xfrm>
        </p:spPr>
        <p:txBody>
          <a:bodyPr anchor="b">
            <a:normAutofit/>
          </a:bodyPr>
          <a:lstStyle>
            <a:lvl1pPr marL="0" indent="0">
              <a:buNone/>
              <a:defRPr sz="1700" baseline="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1600200"/>
            <a:ext cx="3733800" cy="4114800"/>
          </a:xfrm>
        </p:spPr>
        <p:txBody>
          <a:bodyPr/>
          <a:lstStyle>
            <a:lvl5pPr>
              <a:defRPr/>
            </a:lvl5pPr>
            <a:lvl6pPr>
              <a:buClr>
                <a:schemeClr val="tx2"/>
              </a:buClr>
              <a:buFont typeface="Arial" pitchFamily="34" charset="0"/>
              <a:buChar char="•"/>
              <a:defRPr/>
            </a:lvl6pPr>
            <a:lvl7pPr>
              <a:buClr>
                <a:schemeClr val="tx2"/>
              </a:buClr>
              <a:buFont typeface="Arial" pitchFamily="34" charset="0"/>
              <a:buChar char="•"/>
              <a:defRPr/>
            </a:lvl7pPr>
            <a:lvl8pPr>
              <a:buClr>
                <a:schemeClr val="tx2"/>
              </a:buClr>
              <a:buFont typeface="Arial" pitchFamily="34" charset="0"/>
              <a:buChar char="•"/>
              <a:defRPr/>
            </a:lvl8pPr>
            <a:lvl9pPr>
              <a:buClr>
                <a:schemeClr val="tx2"/>
              </a:buCl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1600200"/>
            <a:ext cx="3733800" cy="41148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609600" y="2209800"/>
            <a:ext cx="3733800" cy="3505200"/>
          </a:xfrm>
        </p:spPr>
        <p:txBody>
          <a:bodyPr/>
          <a:lstStyle>
            <a:lvl6pPr>
              <a:buClr>
                <a:schemeClr val="tx2"/>
              </a:buClr>
              <a:defRPr/>
            </a:lvl6pPr>
            <a:lvl7pPr>
              <a:buClr>
                <a:schemeClr val="tx2"/>
              </a:buClr>
              <a:defRPr/>
            </a:lvl7pPr>
            <a:lvl8pPr>
              <a:buClr>
                <a:schemeClr val="tx2"/>
              </a:buClr>
              <a:defRPr/>
            </a:lvl8pPr>
            <a:lvl9pPr>
              <a:buClr>
                <a:schemeClr val="tx2"/>
              </a:buClr>
              <a:defRPr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600199"/>
            <a:ext cx="3733800" cy="574675"/>
          </a:xfrm>
        </p:spPr>
        <p:txBody>
          <a:bodyPr anchor="b">
            <a:normAutofit/>
          </a:bodyPr>
          <a:lstStyle>
            <a:lvl1pPr marL="0" indent="0">
              <a:buNone/>
              <a:defRPr sz="1700" b="0" i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962400" y="1447800"/>
            <a:ext cx="4648200" cy="4267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2648" y="2547891"/>
            <a:ext cx="2971800" cy="3167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orizon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447800"/>
            <a:ext cx="2971800" cy="1097280"/>
          </a:xfrm>
        </p:spPr>
        <p:txBody>
          <a:bodyPr anchor="b"/>
          <a:lstStyle>
            <a:lvl1pPr algn="l">
              <a:defRPr sz="18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657344" y="1447800"/>
            <a:ext cx="3419856" cy="3474720"/>
          </a:xfrm>
          <a:custGeom>
            <a:avLst/>
            <a:gdLst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74450 w 3419856"/>
              <a:gd name="connsiteY9" fmla="*/ 3429000 h 3429000"/>
              <a:gd name="connsiteX10" fmla="*/ 21806 w 3419856"/>
              <a:gd name="connsiteY10" fmla="*/ 3407194 h 3429000"/>
              <a:gd name="connsiteX11" fmla="*/ 0 w 3419856"/>
              <a:gd name="connsiteY11" fmla="*/ 3354550 h 3429000"/>
              <a:gd name="connsiteX12" fmla="*/ 0 w 3419856"/>
              <a:gd name="connsiteY12" fmla="*/ 74450 h 3429000"/>
              <a:gd name="connsiteX0" fmla="*/ 0 w 3419856"/>
              <a:gd name="connsiteY0" fmla="*/ 74450 h 3429000"/>
              <a:gd name="connsiteX1" fmla="*/ 21806 w 3419856"/>
              <a:gd name="connsiteY1" fmla="*/ 21806 h 3429000"/>
              <a:gd name="connsiteX2" fmla="*/ 74450 w 3419856"/>
              <a:gd name="connsiteY2" fmla="*/ 0 h 3429000"/>
              <a:gd name="connsiteX3" fmla="*/ 3345406 w 3419856"/>
              <a:gd name="connsiteY3" fmla="*/ 0 h 3429000"/>
              <a:gd name="connsiteX4" fmla="*/ 3398050 w 3419856"/>
              <a:gd name="connsiteY4" fmla="*/ 21806 h 3429000"/>
              <a:gd name="connsiteX5" fmla="*/ 3419856 w 3419856"/>
              <a:gd name="connsiteY5" fmla="*/ 74450 h 3429000"/>
              <a:gd name="connsiteX6" fmla="*/ 3419856 w 3419856"/>
              <a:gd name="connsiteY6" fmla="*/ 3354550 h 3429000"/>
              <a:gd name="connsiteX7" fmla="*/ 3398050 w 3419856"/>
              <a:gd name="connsiteY7" fmla="*/ 3407194 h 3429000"/>
              <a:gd name="connsiteX8" fmla="*/ 3345406 w 3419856"/>
              <a:gd name="connsiteY8" fmla="*/ 3429000 h 3429000"/>
              <a:gd name="connsiteX9" fmla="*/ 21806 w 3419856"/>
              <a:gd name="connsiteY9" fmla="*/ 3407194 h 3429000"/>
              <a:gd name="connsiteX10" fmla="*/ 0 w 3419856"/>
              <a:gd name="connsiteY10" fmla="*/ 3354550 h 3429000"/>
              <a:gd name="connsiteX11" fmla="*/ 0 w 3419856"/>
              <a:gd name="connsiteY11" fmla="*/ 74450 h 3429000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4392"/>
              <a:gd name="connsiteY0" fmla="*/ 74450 h 3415968"/>
              <a:gd name="connsiteX1" fmla="*/ 21806 w 3964392"/>
              <a:gd name="connsiteY1" fmla="*/ 21806 h 3415968"/>
              <a:gd name="connsiteX2" fmla="*/ 74450 w 3964392"/>
              <a:gd name="connsiteY2" fmla="*/ 0 h 3415968"/>
              <a:gd name="connsiteX3" fmla="*/ 3345406 w 3964392"/>
              <a:gd name="connsiteY3" fmla="*/ 0 h 3415968"/>
              <a:gd name="connsiteX4" fmla="*/ 3398050 w 3964392"/>
              <a:gd name="connsiteY4" fmla="*/ 21806 h 3415968"/>
              <a:gd name="connsiteX5" fmla="*/ 3419856 w 3964392"/>
              <a:gd name="connsiteY5" fmla="*/ 74450 h 3415968"/>
              <a:gd name="connsiteX6" fmla="*/ 3419856 w 3964392"/>
              <a:gd name="connsiteY6" fmla="*/ 3354550 h 3415968"/>
              <a:gd name="connsiteX7" fmla="*/ 3398050 w 3964392"/>
              <a:gd name="connsiteY7" fmla="*/ 3407194 h 3415968"/>
              <a:gd name="connsiteX8" fmla="*/ 21806 w 3964392"/>
              <a:gd name="connsiteY8" fmla="*/ 3407194 h 3415968"/>
              <a:gd name="connsiteX9" fmla="*/ 0 w 3964392"/>
              <a:gd name="connsiteY9" fmla="*/ 3354550 h 3415968"/>
              <a:gd name="connsiteX10" fmla="*/ 0 w 3964392"/>
              <a:gd name="connsiteY10" fmla="*/ 74450 h 3415968"/>
              <a:gd name="connsiteX0" fmla="*/ 0 w 3968026"/>
              <a:gd name="connsiteY0" fmla="*/ 74450 h 3910007"/>
              <a:gd name="connsiteX1" fmla="*/ 21806 w 3968026"/>
              <a:gd name="connsiteY1" fmla="*/ 21806 h 3910007"/>
              <a:gd name="connsiteX2" fmla="*/ 74450 w 3968026"/>
              <a:gd name="connsiteY2" fmla="*/ 0 h 3910007"/>
              <a:gd name="connsiteX3" fmla="*/ 3345406 w 3968026"/>
              <a:gd name="connsiteY3" fmla="*/ 0 h 3910007"/>
              <a:gd name="connsiteX4" fmla="*/ 3398050 w 3968026"/>
              <a:gd name="connsiteY4" fmla="*/ 21806 h 3910007"/>
              <a:gd name="connsiteX5" fmla="*/ 3419856 w 3968026"/>
              <a:gd name="connsiteY5" fmla="*/ 74450 h 3910007"/>
              <a:gd name="connsiteX6" fmla="*/ 3419856 w 3968026"/>
              <a:gd name="connsiteY6" fmla="*/ 3354550 h 3910007"/>
              <a:gd name="connsiteX7" fmla="*/ 3398050 w 3968026"/>
              <a:gd name="connsiteY7" fmla="*/ 3407194 h 3910007"/>
              <a:gd name="connsiteX8" fmla="*/ 0 w 3968026"/>
              <a:gd name="connsiteY8" fmla="*/ 3354550 h 3910007"/>
              <a:gd name="connsiteX9" fmla="*/ 0 w 3968026"/>
              <a:gd name="connsiteY9" fmla="*/ 74450 h 3910007"/>
              <a:gd name="connsiteX0" fmla="*/ 0 w 3419856"/>
              <a:gd name="connsiteY0" fmla="*/ 74450 h 3901233"/>
              <a:gd name="connsiteX1" fmla="*/ 21806 w 3419856"/>
              <a:gd name="connsiteY1" fmla="*/ 21806 h 3901233"/>
              <a:gd name="connsiteX2" fmla="*/ 74450 w 3419856"/>
              <a:gd name="connsiteY2" fmla="*/ 0 h 3901233"/>
              <a:gd name="connsiteX3" fmla="*/ 3345406 w 3419856"/>
              <a:gd name="connsiteY3" fmla="*/ 0 h 3901233"/>
              <a:gd name="connsiteX4" fmla="*/ 3398050 w 3419856"/>
              <a:gd name="connsiteY4" fmla="*/ 21806 h 3901233"/>
              <a:gd name="connsiteX5" fmla="*/ 3419856 w 3419856"/>
              <a:gd name="connsiteY5" fmla="*/ 74450 h 3901233"/>
              <a:gd name="connsiteX6" fmla="*/ 3419856 w 3419856"/>
              <a:gd name="connsiteY6" fmla="*/ 3354550 h 3901233"/>
              <a:gd name="connsiteX7" fmla="*/ 0 w 3419856"/>
              <a:gd name="connsiteY7" fmla="*/ 3354550 h 3901233"/>
              <a:gd name="connsiteX8" fmla="*/ 0 w 3419856"/>
              <a:gd name="connsiteY8" fmla="*/ 74450 h 3901233"/>
              <a:gd name="connsiteX0" fmla="*/ 0 w 3419856"/>
              <a:gd name="connsiteY0" fmla="*/ 74450 h 3354550"/>
              <a:gd name="connsiteX1" fmla="*/ 21806 w 3419856"/>
              <a:gd name="connsiteY1" fmla="*/ 21806 h 3354550"/>
              <a:gd name="connsiteX2" fmla="*/ 74450 w 3419856"/>
              <a:gd name="connsiteY2" fmla="*/ 0 h 3354550"/>
              <a:gd name="connsiteX3" fmla="*/ 3345406 w 3419856"/>
              <a:gd name="connsiteY3" fmla="*/ 0 h 3354550"/>
              <a:gd name="connsiteX4" fmla="*/ 3398050 w 3419856"/>
              <a:gd name="connsiteY4" fmla="*/ 21806 h 3354550"/>
              <a:gd name="connsiteX5" fmla="*/ 3419856 w 3419856"/>
              <a:gd name="connsiteY5" fmla="*/ 74450 h 3354550"/>
              <a:gd name="connsiteX6" fmla="*/ 3419856 w 3419856"/>
              <a:gd name="connsiteY6" fmla="*/ 3354550 h 3354550"/>
              <a:gd name="connsiteX7" fmla="*/ 0 w 3419856"/>
              <a:gd name="connsiteY7" fmla="*/ 3354550 h 3354550"/>
              <a:gd name="connsiteX8" fmla="*/ 0 w 3419856"/>
              <a:gd name="connsiteY8" fmla="*/ 74450 h 33545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419856" h="3354550">
                <a:moveTo>
                  <a:pt x="0" y="74450"/>
                </a:moveTo>
                <a:cubicBezTo>
                  <a:pt x="0" y="54705"/>
                  <a:pt x="7844" y="35768"/>
                  <a:pt x="21806" y="21806"/>
                </a:cubicBezTo>
                <a:cubicBezTo>
                  <a:pt x="35768" y="7844"/>
                  <a:pt x="54705" y="0"/>
                  <a:pt x="74450" y="0"/>
                </a:cubicBezTo>
                <a:lnTo>
                  <a:pt x="3345406" y="0"/>
                </a:lnTo>
                <a:cubicBezTo>
                  <a:pt x="3365151" y="0"/>
                  <a:pt x="3384088" y="7844"/>
                  <a:pt x="3398050" y="21806"/>
                </a:cubicBezTo>
                <a:cubicBezTo>
                  <a:pt x="3412012" y="35768"/>
                  <a:pt x="3419856" y="54705"/>
                  <a:pt x="3419856" y="74450"/>
                </a:cubicBezTo>
                <a:lnTo>
                  <a:pt x="3419856" y="3354550"/>
                </a:lnTo>
                <a:lnTo>
                  <a:pt x="0" y="3354550"/>
                </a:lnTo>
                <a:lnTo>
                  <a:pt x="0" y="74450"/>
                </a:lnTo>
                <a:close/>
              </a:path>
            </a:pathLst>
          </a:custGeom>
        </p:spPr>
        <p:txBody>
          <a:bodyPr>
            <a:normAutofit/>
          </a:bodyPr>
          <a:lstStyle>
            <a:lvl1pPr marL="0" indent="0" algn="ctr">
              <a:buNone/>
              <a:defRPr sz="2000" baseline="0">
                <a:solidFill>
                  <a:schemeClr val="tx1">
                    <a:lumMod val="6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547890"/>
            <a:ext cx="2971800" cy="2405109"/>
          </a:xfrm>
        </p:spPr>
        <p:txBody>
          <a:bodyPr tIns="9144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orizon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79248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0"/>
            <a:ext cx="7924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15000" y="6356350"/>
            <a:ext cx="1524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strike="noStrike" spc="60" baseline="0">
                <a:solidFill>
                  <a:schemeClr val="tx1"/>
                </a:solidFill>
              </a:defRPr>
            </a:lvl1pPr>
          </a:lstStyle>
          <a:p>
            <a:fld id="{6A4BF131-2C61-4E47-9A68-EF8D467E7C79}" type="datetimeFigureOut">
              <a:rPr lang="en-US" smtClean="0"/>
              <a:t>10/15/2012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cap="all" spc="60" baseline="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543800" y="6356350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aseline="0">
                <a:solidFill>
                  <a:schemeClr val="tx1"/>
                </a:solidFill>
              </a:defRPr>
            </a:lvl1pPr>
          </a:lstStyle>
          <a:p>
            <a:fld id="{29161DA9-99FB-4899-9973-B826468EB5C5}" type="slidenum">
              <a:rPr lang="en-US" smtClean="0"/>
              <a:t>‹#›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24800" y="381000"/>
            <a:ext cx="505619" cy="9477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xStyles>
    <p:titleStyle>
      <a:lvl1pPr algn="l" defTabSz="914400" rtl="0" eaLnBrk="1" latinLnBrk="0" hangingPunct="1">
        <a:spcBef>
          <a:spcPct val="0"/>
        </a:spcBef>
        <a:buNone/>
        <a:defRPr sz="3000" b="1" kern="1200" cap="small" spc="0" baseline="0">
          <a:ln w="10541" cmpd="sng">
            <a:solidFill>
              <a:schemeClr val="accent1">
                <a:shade val="88000"/>
                <a:satMod val="110000"/>
              </a:schemeClr>
            </a:solidFill>
            <a:prstDash val="solid"/>
          </a:ln>
          <a:gradFill>
            <a:gsLst>
              <a:gs pos="0">
                <a:schemeClr val="accent1">
                  <a:tint val="40000"/>
                  <a:satMod val="250000"/>
                </a:schemeClr>
              </a:gs>
              <a:gs pos="9000">
                <a:schemeClr val="accent1">
                  <a:tint val="52000"/>
                  <a:satMod val="300000"/>
                </a:schemeClr>
              </a:gs>
              <a:gs pos="50000">
                <a:schemeClr val="accent1">
                  <a:shade val="20000"/>
                  <a:satMod val="300000"/>
                </a:schemeClr>
              </a:gs>
              <a:gs pos="79000">
                <a:schemeClr val="accent1">
                  <a:tint val="52000"/>
                  <a:satMod val="300000"/>
                </a:schemeClr>
              </a:gs>
              <a:gs pos="100000">
                <a:schemeClr val="accent1">
                  <a:tint val="40000"/>
                  <a:satMod val="250000"/>
                </a:schemeClr>
              </a:gs>
            </a:gsLst>
            <a:lin ang="5400000"/>
          </a:gra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 spc="3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00000"/>
        </a:lnSpc>
        <a:spcBef>
          <a:spcPct val="20000"/>
        </a:spcBef>
        <a:spcAft>
          <a:spcPts val="600"/>
        </a:spcAft>
        <a:buClr>
          <a:schemeClr val="tx2"/>
        </a:buClr>
        <a:buFont typeface="Arial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b="1" cap="small" spc="0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Presented by your 2012-13 Chapter Officers </a:t>
            </a:r>
          </a:p>
          <a:p>
            <a:endParaRPr lang="en-US" sz="3600" cap="small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/>
              <a:t>Prospective Member Orientation</a:t>
            </a:r>
            <a:endParaRPr lang="en-US" sz="40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 rotWithShape="1">
          <a:blip r:embed="rId2" cstate="print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ackgroundRemoval t="0" b="56455" l="41955" r="57091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l="42222" r="43030" b="44646"/>
          <a:stretch/>
        </p:blipFill>
        <p:spPr>
          <a:xfrm>
            <a:off x="4066309" y="692727"/>
            <a:ext cx="1011382" cy="18980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28922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Application or Invitation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6824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Membership Fee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028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Hallmarks of Phi Theta Kappa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183118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Leadership Opportunities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Committee positions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75641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5-Star Chapter Development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06286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Study Topic and Honors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95373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College Project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4686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5-Star Individual Competitive 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73903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en-US" dirty="0" smtClean="0"/>
              <a:t>Introductions - Welcome Message</a:t>
            </a:r>
          </a:p>
          <a:p>
            <a:r>
              <a:rPr lang="en-US" dirty="0" smtClean="0"/>
              <a:t>Organization</a:t>
            </a:r>
          </a:p>
          <a:p>
            <a:pPr lvl="1"/>
            <a:r>
              <a:rPr lang="en-US" sz="1600" dirty="0" smtClean="0"/>
              <a:t>History of Phi Theta Kappa</a:t>
            </a:r>
          </a:p>
          <a:p>
            <a:pPr lvl="1"/>
            <a:r>
              <a:rPr lang="en-US" sz="1600" dirty="0" smtClean="0"/>
              <a:t>International Districts</a:t>
            </a:r>
          </a:p>
          <a:p>
            <a:pPr lvl="1"/>
            <a:r>
              <a:rPr lang="en-US" sz="1600" dirty="0" smtClean="0"/>
              <a:t>Rocky Mountain Cascade Region</a:t>
            </a:r>
          </a:p>
          <a:p>
            <a:pPr lvl="1"/>
            <a:r>
              <a:rPr lang="en-US" sz="1600" dirty="0" smtClean="0"/>
              <a:t>Sigma Zeta Chapter est. 1968</a:t>
            </a:r>
          </a:p>
          <a:p>
            <a:r>
              <a:rPr lang="en-US" dirty="0" smtClean="0"/>
              <a:t>Benefits of Membership</a:t>
            </a:r>
          </a:p>
          <a:p>
            <a:r>
              <a:rPr lang="en-US" dirty="0" smtClean="0"/>
              <a:t>Qualifications </a:t>
            </a:r>
          </a:p>
          <a:p>
            <a:r>
              <a:rPr lang="en-US" dirty="0" smtClean="0"/>
              <a:t>Application Process</a:t>
            </a:r>
          </a:p>
          <a:p>
            <a:r>
              <a:rPr lang="en-US" dirty="0" smtClean="0"/>
              <a:t>Membership Fee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4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Chapter Values</a:t>
            </a:r>
          </a:p>
          <a:p>
            <a:pPr lvl="1"/>
            <a:r>
              <a:rPr lang="en-US" dirty="0" smtClean="0"/>
              <a:t>Hallmarks </a:t>
            </a:r>
          </a:p>
          <a:p>
            <a:pPr lvl="2"/>
            <a:r>
              <a:rPr lang="en-US" sz="1600" dirty="0" smtClean="0"/>
              <a:t>Scholarship</a:t>
            </a:r>
          </a:p>
          <a:p>
            <a:pPr lvl="2"/>
            <a:r>
              <a:rPr lang="en-US" sz="1600" dirty="0" smtClean="0"/>
              <a:t>Leadership</a:t>
            </a:r>
          </a:p>
          <a:p>
            <a:pPr lvl="2"/>
            <a:r>
              <a:rPr lang="en-US" sz="1600" dirty="0" smtClean="0"/>
              <a:t>Service</a:t>
            </a:r>
          </a:p>
          <a:p>
            <a:pPr lvl="2"/>
            <a:r>
              <a:rPr lang="en-US" sz="1600" dirty="0" smtClean="0"/>
              <a:t>Fellowship</a:t>
            </a:r>
          </a:p>
          <a:p>
            <a:r>
              <a:rPr lang="en-US" dirty="0" smtClean="0"/>
              <a:t>Leadership Opportunities</a:t>
            </a:r>
          </a:p>
          <a:p>
            <a:r>
              <a:rPr lang="en-US" dirty="0" smtClean="0"/>
              <a:t>5-Star Chapter Development</a:t>
            </a:r>
          </a:p>
          <a:p>
            <a:r>
              <a:rPr lang="en-US" dirty="0" smtClean="0"/>
              <a:t>Honors in Action / College Project(s)</a:t>
            </a:r>
          </a:p>
          <a:p>
            <a:r>
              <a:rPr lang="en-US" dirty="0" smtClean="0"/>
              <a:t>5-Star </a:t>
            </a:r>
            <a:r>
              <a:rPr lang="en-US" dirty="0" smtClean="0"/>
              <a:t>Individual Competitive Edge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Orientation Overview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89778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 to Sigma Zeta –</a:t>
            </a:r>
            <a:r>
              <a:rPr lang="el-GR" dirty="0" smtClean="0"/>
              <a:t>ΣΖ</a:t>
            </a:r>
            <a:r>
              <a:rPr lang="en-US" dirty="0"/>
              <a:t> –</a:t>
            </a:r>
            <a:r>
              <a:rPr lang="en-US" dirty="0" smtClean="0"/>
              <a:t> Chapter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33338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Phi Theta Kappa History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5571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Organizational Structure of Intl. HQ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88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Rocky Mountain Cascade Region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10123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Sigma Zeta Chapter Leadership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768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Benefits of Membership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114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Qualifications for Membership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8413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chapter">
  <a:themeElements>
    <a:clrScheme name="Horizon">
      <a:dk1>
        <a:srgbClr val="000000"/>
      </a:dk1>
      <a:lt1>
        <a:srgbClr val="FFFFFF"/>
      </a:lt1>
      <a:dk2>
        <a:srgbClr val="1F2123"/>
      </a:dk2>
      <a:lt2>
        <a:srgbClr val="DC9E1F"/>
      </a:lt2>
      <a:accent1>
        <a:srgbClr val="7E97AD"/>
      </a:accent1>
      <a:accent2>
        <a:srgbClr val="CC8E60"/>
      </a:accent2>
      <a:accent3>
        <a:srgbClr val="7A6A60"/>
      </a:accent3>
      <a:accent4>
        <a:srgbClr val="B4936D"/>
      </a:accent4>
      <a:accent5>
        <a:srgbClr val="67787B"/>
      </a:accent5>
      <a:accent6>
        <a:srgbClr val="9D936F"/>
      </a:accent6>
      <a:hlink>
        <a:srgbClr val="646464"/>
      </a:hlink>
      <a:folHlink>
        <a:srgbClr val="969696"/>
      </a:folHlink>
    </a:clrScheme>
    <a:fontScheme name="Horizon">
      <a:maj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 Narrow"/>
        <a:ea typeface=""/>
        <a:cs typeface=""/>
        <a:font script="Jpan" typeface="HGｺﾞｼｯｸM"/>
        <a:font script="Hang" typeface="HY얕은샘물M"/>
        <a:font script="Hans" typeface="方正姚体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Horizon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hade val="100000"/>
                <a:satMod val="100000"/>
              </a:schemeClr>
            </a:gs>
            <a:gs pos="100000">
              <a:schemeClr val="phClr">
                <a:tint val="61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</a:schemeClr>
            </a:gs>
            <a:gs pos="100000">
              <a:schemeClr val="phClr">
                <a:tint val="90000"/>
                <a:alpha val="100000"/>
                <a:satMod val="2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5240" cap="flat" cmpd="sng" algn="ctr">
          <a:solidFill>
            <a:schemeClr val="phClr">
              <a:tint val="25000"/>
              <a:alpha val="25000"/>
            </a:schemeClr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2924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prstMaterial="flat">
            <a:bevelT w="34925" h="47625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40000"/>
              </a:schemeClr>
            </a:gs>
            <a:gs pos="31000">
              <a:schemeClr val="phClr">
                <a:tint val="100000"/>
                <a:shade val="90000"/>
                <a:alpha val="100000"/>
              </a:schemeClr>
            </a:gs>
            <a:gs pos="100000">
              <a:schemeClr val="phClr">
                <a:tint val="100000"/>
                <a:shade val="80000"/>
                <a:alpha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hade val="100000"/>
                <a:alpha val="100000"/>
                <a:satMod val="180000"/>
              </a:schemeClr>
            </a:gs>
            <a:gs pos="41000">
              <a:schemeClr val="phClr">
                <a:tint val="100000"/>
                <a:shade val="100000"/>
                <a:alpha val="100000"/>
                <a:satMod val="150000"/>
              </a:schemeClr>
            </a:gs>
            <a:gs pos="100000">
              <a:schemeClr val="phClr">
                <a:tint val="100000"/>
                <a:shade val="65000"/>
                <a:alpha val="100000"/>
              </a:schemeClr>
            </a:gs>
          </a:gsLst>
          <a:path path="circle">
            <a:fillToRect l="50000" t="8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chapter</Template>
  <TotalTime>117</TotalTime>
  <Words>127</Words>
  <Application>Microsoft Office PowerPoint</Application>
  <PresentationFormat>On-screen Show (4:3)</PresentationFormat>
  <Paragraphs>39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chapter</vt:lpstr>
      <vt:lpstr>Prospective Member Orientation</vt:lpstr>
      <vt:lpstr>Orientation Overview</vt:lpstr>
      <vt:lpstr>Welcome to Sigma Zeta –ΣΖ – Chapter </vt:lpstr>
      <vt:lpstr>Phi Theta Kappa History</vt:lpstr>
      <vt:lpstr>Organizational Structure of Intl. HQ</vt:lpstr>
      <vt:lpstr>Rocky Mountain Cascade Region</vt:lpstr>
      <vt:lpstr>Sigma Zeta Chapter Leadership Structure</vt:lpstr>
      <vt:lpstr>Benefits of Membership</vt:lpstr>
      <vt:lpstr>Qualifications for Membership </vt:lpstr>
      <vt:lpstr>Application or Invitation process</vt:lpstr>
      <vt:lpstr>Membership Fee</vt:lpstr>
      <vt:lpstr>Hallmarks of Phi Theta Kappa</vt:lpstr>
      <vt:lpstr>Leadership Opportunities</vt:lpstr>
      <vt:lpstr>5-Star Chapter Development</vt:lpstr>
      <vt:lpstr>Study Topic and Honors in Action</vt:lpstr>
      <vt:lpstr>College Project</vt:lpstr>
      <vt:lpstr>5-Star Individual Competitive Edge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Prospective Member Orientation</dc:title>
  <dc:creator>Tracy Weimer</dc:creator>
  <cp:lastModifiedBy>Tracy Weimer</cp:lastModifiedBy>
  <cp:revision>6</cp:revision>
  <dcterms:created xsi:type="dcterms:W3CDTF">2012-09-23T06:04:16Z</dcterms:created>
  <dcterms:modified xsi:type="dcterms:W3CDTF">2012-10-15T19:00:34Z</dcterms:modified>
</cp:coreProperties>
</file>