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23"/>
  </p:notesMasterIdLst>
  <p:handoutMasterIdLst>
    <p:handoutMasterId r:id="rId24"/>
  </p:handoutMasterIdLst>
  <p:sldIdLst>
    <p:sldId id="257" r:id="rId2"/>
    <p:sldId id="298" r:id="rId3"/>
    <p:sldId id="264" r:id="rId4"/>
    <p:sldId id="258" r:id="rId5"/>
    <p:sldId id="285" r:id="rId6"/>
    <p:sldId id="282" r:id="rId7"/>
    <p:sldId id="261" r:id="rId8"/>
    <p:sldId id="273" r:id="rId9"/>
    <p:sldId id="283" r:id="rId10"/>
    <p:sldId id="263" r:id="rId11"/>
    <p:sldId id="280" r:id="rId12"/>
    <p:sldId id="292" r:id="rId13"/>
    <p:sldId id="293" r:id="rId14"/>
    <p:sldId id="294" r:id="rId15"/>
    <p:sldId id="295" r:id="rId16"/>
    <p:sldId id="296" r:id="rId17"/>
    <p:sldId id="281" r:id="rId18"/>
    <p:sldId id="286" r:id="rId19"/>
    <p:sldId id="287" r:id="rId20"/>
    <p:sldId id="288" r:id="rId21"/>
    <p:sldId id="29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5BB"/>
    <a:srgbClr val="F79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400" autoAdjust="0"/>
  </p:normalViewPr>
  <p:slideViewPr>
    <p:cSldViewPr snapToGrid="0" snapToObjects="1">
      <p:cViewPr>
        <p:scale>
          <a:sx n="62" d="100"/>
          <a:sy n="62" d="100"/>
        </p:scale>
        <p:origin x="-1104" y="-450"/>
      </p:cViewPr>
      <p:guideLst>
        <p:guide orient="horz" pos="2160"/>
        <p:guide pos="2880"/>
      </p:guideLst>
    </p:cSldViewPr>
  </p:slideViewPr>
  <p:outlineViewPr>
    <p:cViewPr>
      <p:scale>
        <a:sx n="33" d="100"/>
        <a:sy n="33" d="100"/>
      </p:scale>
      <p:origin x="42" y="59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3BABEC-5C54-4105-90A9-61E350618978}" type="datetimeFigureOut">
              <a:rPr lang="en-US" smtClean="0"/>
              <a:pPr/>
              <a:t>6/11/2013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F09DE7-2130-45AB-B8AD-6BB0F26C2D23}" type="slidenum">
              <a:rPr lang="en-US" smtClean="0"/>
              <a:pPr/>
              <a:t>‹#›</a:t>
            </a:fld>
            <a:endParaRPr lang="en-US"/>
          </a:p>
        </p:txBody>
      </p:sp>
    </p:spTree>
    <p:extLst>
      <p:ext uri="{BB962C8B-B14F-4D97-AF65-F5344CB8AC3E}">
        <p14:creationId xmlns:p14="http://schemas.microsoft.com/office/powerpoint/2010/main" val="2286752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0D5C6-7955-4357-883E-75DD158EC355}" type="datetimeFigureOut">
              <a:rPr lang="en-US" smtClean="0"/>
              <a:pPr/>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1BE59-122E-4D06-8912-996103A2FD73}" type="slidenum">
              <a:rPr lang="en-US" smtClean="0"/>
              <a:pPr/>
              <a:t>‹#›</a:t>
            </a:fld>
            <a:endParaRPr lang="en-US"/>
          </a:p>
        </p:txBody>
      </p:sp>
    </p:spTree>
    <p:extLst>
      <p:ext uri="{BB962C8B-B14F-4D97-AF65-F5344CB8AC3E}">
        <p14:creationId xmlns:p14="http://schemas.microsoft.com/office/powerpoint/2010/main" val="270592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III Strengthening Institutions</a:t>
            </a:r>
            <a:r>
              <a:rPr lang="en-US" baseline="0" dirty="0" smtClean="0"/>
              <a:t> Program Grant, 2008</a:t>
            </a:r>
          </a:p>
          <a:p>
            <a:r>
              <a:rPr lang="en-US" baseline="0" dirty="0" smtClean="0"/>
              <a:t>Fifth and final year</a:t>
            </a:r>
          </a:p>
          <a:p>
            <a:r>
              <a:rPr lang="en-US" baseline="0" dirty="0" smtClean="0"/>
              <a:t>“Engaging Students” – Goal to develop a comprehensive, integrated (Academic and Student Affairs) First Year Experience</a:t>
            </a:r>
            <a:endParaRPr lang="en-US" dirty="0"/>
          </a:p>
        </p:txBody>
      </p:sp>
      <p:sp>
        <p:nvSpPr>
          <p:cNvPr id="4" name="Slide Number Placeholder 3"/>
          <p:cNvSpPr>
            <a:spLocks noGrp="1"/>
          </p:cNvSpPr>
          <p:nvPr>
            <p:ph type="sldNum" sz="quarter" idx="10"/>
          </p:nvPr>
        </p:nvSpPr>
        <p:spPr/>
        <p:txBody>
          <a:bodyPr/>
          <a:lstStyle/>
          <a:p>
            <a:fld id="{E7E1BE59-122E-4D06-8912-996103A2FD7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Eliminate? Is this slide needed?</a:t>
            </a:r>
            <a:endParaRPr lang="en-US" dirty="0"/>
          </a:p>
        </p:txBody>
      </p:sp>
      <p:sp>
        <p:nvSpPr>
          <p:cNvPr id="4" name="Slide Number Placeholder 3"/>
          <p:cNvSpPr>
            <a:spLocks noGrp="1"/>
          </p:cNvSpPr>
          <p:nvPr>
            <p:ph type="sldNum" sz="quarter" idx="10"/>
          </p:nvPr>
        </p:nvSpPr>
        <p:spPr/>
        <p:txBody>
          <a:bodyPr/>
          <a:lstStyle/>
          <a:p>
            <a:fld id="{E7E1BE59-122E-4D06-8912-996103A2FD73}" type="slidenum">
              <a:rPr lang="en-US" smtClean="0"/>
              <a:pPr/>
              <a:t>3</a:t>
            </a:fld>
            <a:endParaRPr lang="en-US"/>
          </a:p>
        </p:txBody>
      </p:sp>
    </p:spTree>
    <p:extLst>
      <p:ext uri="{BB962C8B-B14F-4D97-AF65-F5344CB8AC3E}">
        <p14:creationId xmlns:p14="http://schemas.microsoft.com/office/powerpoint/2010/main" val="347754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a:t>
            </a:r>
            <a:r>
              <a:rPr lang="en-US" baseline="0" dirty="0" smtClean="0"/>
              <a:t> focusing on student success in 2003.</a:t>
            </a:r>
          </a:p>
          <a:p>
            <a:r>
              <a:rPr lang="en-US" baseline="0" dirty="0" smtClean="0"/>
              <a:t>Institutional Team to seminar on improving success for </a:t>
            </a:r>
            <a:r>
              <a:rPr lang="en-US" baseline="0" dirty="0" err="1" smtClean="0"/>
              <a:t>TRiO</a:t>
            </a:r>
            <a:r>
              <a:rPr lang="en-US" baseline="0" dirty="0" smtClean="0"/>
              <a:t> students led by Vincent Tinto</a:t>
            </a:r>
          </a:p>
          <a:p>
            <a:r>
              <a:rPr lang="en-US" baseline="0" dirty="0" smtClean="0"/>
              <a:t>Noel-Levitz Conference on improving retention and success…found and adopted this formula for student success.</a:t>
            </a:r>
          </a:p>
          <a:p>
            <a:r>
              <a:rPr lang="en-US" baseline="0" dirty="0" smtClean="0"/>
              <a:t>This formula was the foundation for our Title III Strengthening Institutions grant program. </a:t>
            </a:r>
          </a:p>
          <a:p>
            <a:r>
              <a:rPr lang="en-US" baseline="0" dirty="0" smtClean="0"/>
              <a:t>Deep learning does not occur without student engagement. Student engagement does not occur without faculty development.</a:t>
            </a:r>
          </a:p>
          <a:p>
            <a:r>
              <a:rPr lang="en-US" baseline="0" dirty="0" smtClean="0"/>
              <a:t>Engagement, Learning and Satisfaction were the factors that we built our evaluation plan on.</a:t>
            </a:r>
          </a:p>
          <a:p>
            <a:r>
              <a:rPr lang="en-US" dirty="0" smtClean="0"/>
              <a:t>YEAR? Optimal Preparation, Progression and Completion</a:t>
            </a:r>
            <a:endParaRPr lang="en-US" dirty="0"/>
          </a:p>
        </p:txBody>
      </p:sp>
      <p:sp>
        <p:nvSpPr>
          <p:cNvPr id="4" name="Slide Number Placeholder 3"/>
          <p:cNvSpPr>
            <a:spLocks noGrp="1"/>
          </p:cNvSpPr>
          <p:nvPr>
            <p:ph type="sldNum" sz="quarter" idx="10"/>
          </p:nvPr>
        </p:nvSpPr>
        <p:spPr/>
        <p:txBody>
          <a:bodyPr/>
          <a:lstStyle/>
          <a:p>
            <a:fld id="{E7E1BE59-122E-4D06-8912-996103A2FD7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Strategies include:</a:t>
            </a:r>
          </a:p>
          <a:p>
            <a:r>
              <a:rPr lang="en-US" dirty="0" smtClean="0">
                <a:solidFill>
                  <a:srgbClr val="FF0000"/>
                </a:solidFill>
              </a:rPr>
              <a:t>Enhance the First Year Experience (FYE)</a:t>
            </a:r>
          </a:p>
          <a:p>
            <a:pPr lvl="1"/>
            <a:r>
              <a:rPr lang="en-US" dirty="0" smtClean="0">
                <a:solidFill>
                  <a:srgbClr val="FF0000"/>
                </a:solidFill>
              </a:rPr>
              <a:t>More first-year Learning Communities </a:t>
            </a:r>
          </a:p>
          <a:p>
            <a:pPr lvl="1"/>
            <a:r>
              <a:rPr lang="en-US" dirty="0" smtClean="0">
                <a:solidFill>
                  <a:srgbClr val="FF0000"/>
                </a:solidFill>
              </a:rPr>
              <a:t>Faculty and Staff development focused on engagement and success</a:t>
            </a:r>
          </a:p>
          <a:p>
            <a:pPr lvl="1"/>
            <a:r>
              <a:rPr lang="en-US" dirty="0" smtClean="0">
                <a:solidFill>
                  <a:srgbClr val="FF0000"/>
                </a:solidFill>
              </a:rPr>
              <a:t>Front-loaded services/early intervention</a:t>
            </a:r>
          </a:p>
          <a:p>
            <a:pPr lvl="1"/>
            <a:r>
              <a:rPr lang="en-US" dirty="0" smtClean="0">
                <a:solidFill>
                  <a:srgbClr val="FF0000"/>
                </a:solidFill>
              </a:rPr>
              <a:t>Required new student orientation</a:t>
            </a:r>
          </a:p>
          <a:p>
            <a:pPr lvl="1"/>
            <a:r>
              <a:rPr lang="en-US" dirty="0" smtClean="0">
                <a:solidFill>
                  <a:srgbClr val="FF0000"/>
                </a:solidFill>
              </a:rPr>
              <a:t>Mandatory advising and academic planning </a:t>
            </a:r>
          </a:p>
          <a:p>
            <a:pPr lvl="1"/>
            <a:r>
              <a:rPr lang="en-US" dirty="0" smtClean="0">
                <a:solidFill>
                  <a:srgbClr val="FF0000"/>
                </a:solidFill>
              </a:rPr>
              <a:t>Success-oriented academic pathways</a:t>
            </a:r>
          </a:p>
          <a:p>
            <a:pPr lvl="1"/>
            <a:r>
              <a:rPr lang="en-US" dirty="0" smtClean="0">
                <a:solidFill>
                  <a:srgbClr val="FF0000"/>
                </a:solidFill>
              </a:rPr>
              <a:t>Enhanced communication through student portal</a:t>
            </a:r>
          </a:p>
          <a:p>
            <a:pPr lvl="1"/>
            <a:r>
              <a:rPr lang="en-US" dirty="0" smtClean="0">
                <a:solidFill>
                  <a:srgbClr val="FF0000"/>
                </a:solidFill>
              </a:rPr>
              <a:t>Assess progress and continually improve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Committed resources </a:t>
            </a:r>
            <a:r>
              <a:rPr lang="en-US" sz="1200" dirty="0" smtClean="0"/>
              <a:t>to develop knowledge and abilities to integrate success principles, expand learning strategies and collaboratively develop engagement model</a:t>
            </a:r>
          </a:p>
          <a:p>
            <a:endParaRPr lang="en-US" dirty="0"/>
          </a:p>
        </p:txBody>
      </p:sp>
      <p:sp>
        <p:nvSpPr>
          <p:cNvPr id="4" name="Slide Number Placeholder 3"/>
          <p:cNvSpPr>
            <a:spLocks noGrp="1"/>
          </p:cNvSpPr>
          <p:nvPr>
            <p:ph type="sldNum" sz="quarter" idx="10"/>
          </p:nvPr>
        </p:nvSpPr>
        <p:spPr/>
        <p:txBody>
          <a:bodyPr/>
          <a:lstStyle/>
          <a:p>
            <a:fld id="{E7E1BE59-122E-4D06-8912-996103A2FD73}" type="slidenum">
              <a:rPr lang="en-US" smtClean="0"/>
              <a:pPr/>
              <a:t>5</a:t>
            </a:fld>
            <a:endParaRPr lang="en-US"/>
          </a:p>
        </p:txBody>
      </p:sp>
    </p:spTree>
    <p:extLst>
      <p:ext uri="{BB962C8B-B14F-4D97-AF65-F5344CB8AC3E}">
        <p14:creationId xmlns:p14="http://schemas.microsoft.com/office/powerpoint/2010/main" val="91947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Include the link to Anne’s article on Moving</a:t>
            </a:r>
            <a:r>
              <a:rPr lang="en-US" baseline="0" dirty="0" smtClean="0">
                <a:solidFill>
                  <a:srgbClr val="FF0000"/>
                </a:solidFill>
              </a:rPr>
              <a:t> from a Freedom to Fail to a Right to Succeed culture…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7E1BE59-122E-4D06-8912-996103A2FD73}" type="slidenum">
              <a:rPr lang="en-US" smtClean="0"/>
              <a:pPr/>
              <a:t>8</a:t>
            </a:fld>
            <a:endParaRPr lang="en-US"/>
          </a:p>
        </p:txBody>
      </p:sp>
    </p:spTree>
    <p:extLst>
      <p:ext uri="{BB962C8B-B14F-4D97-AF65-F5344CB8AC3E}">
        <p14:creationId xmlns:p14="http://schemas.microsoft.com/office/powerpoint/2010/main" val="416106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embarked on various related faculty development activities that purposefully focus on pedagogical strategies and high impact practices. Each year we have conducted fall and spring workshops, as well as monthly teaching conversations inspired by the desire for faculty who are working with the </a:t>
            </a:r>
            <a:r>
              <a:rPr lang="en-US" i="1" dirty="0" smtClean="0"/>
              <a:t>On Course </a:t>
            </a:r>
            <a:r>
              <a:rPr lang="en-US" dirty="0" smtClean="0"/>
              <a:t>curriculum in their discipline courses to discuss what they’re learning, talk about challenges and share successes.  Connected to these learning activities is a curricular infusion program for faculty teaching in or out of our On Course learning communities. Faculty members were given mini-grants to embed </a:t>
            </a:r>
            <a:r>
              <a:rPr lang="en-US" i="1" dirty="0" smtClean="0"/>
              <a:t>On Course</a:t>
            </a:r>
            <a:r>
              <a:rPr lang="en-US" dirty="0" smtClean="0"/>
              <a:t> strategies and principles into their discipline-area courses. Twenty such mini-grants have been offered each year, which has resulted in a much broader understanding of the </a:t>
            </a:r>
            <a:r>
              <a:rPr lang="en-US" i="1" dirty="0" smtClean="0"/>
              <a:t>On Course</a:t>
            </a:r>
            <a:r>
              <a:rPr lang="en-US" dirty="0" smtClean="0"/>
              <a:t> principles college-wide and reinforces student learning.  </a:t>
            </a:r>
          </a:p>
          <a:p>
            <a:endParaRPr lang="en-US" dirty="0"/>
          </a:p>
        </p:txBody>
      </p:sp>
      <p:sp>
        <p:nvSpPr>
          <p:cNvPr id="4" name="Slide Number Placeholder 3"/>
          <p:cNvSpPr>
            <a:spLocks noGrp="1"/>
          </p:cNvSpPr>
          <p:nvPr>
            <p:ph type="sldNum" sz="quarter" idx="10"/>
          </p:nvPr>
        </p:nvSpPr>
        <p:spPr/>
        <p:txBody>
          <a:bodyPr/>
          <a:lstStyle/>
          <a:p>
            <a:fld id="{E7E1BE59-122E-4D06-8912-996103A2FD73}" type="slidenum">
              <a:rPr lang="en-US" smtClean="0"/>
              <a:pPr/>
              <a:t>11</a:t>
            </a:fld>
            <a:endParaRPr lang="en-US"/>
          </a:p>
        </p:txBody>
      </p:sp>
    </p:spTree>
    <p:extLst>
      <p:ext uri="{BB962C8B-B14F-4D97-AF65-F5344CB8AC3E}">
        <p14:creationId xmlns:p14="http://schemas.microsoft.com/office/powerpoint/2010/main" val="73209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message here?</a:t>
            </a:r>
            <a:endParaRPr lang="en-US" dirty="0"/>
          </a:p>
        </p:txBody>
      </p:sp>
      <p:sp>
        <p:nvSpPr>
          <p:cNvPr id="4" name="Slide Number Placeholder 3"/>
          <p:cNvSpPr>
            <a:spLocks noGrp="1"/>
          </p:cNvSpPr>
          <p:nvPr>
            <p:ph type="sldNum" sz="quarter" idx="10"/>
          </p:nvPr>
        </p:nvSpPr>
        <p:spPr/>
        <p:txBody>
          <a:bodyPr/>
          <a:lstStyle/>
          <a:p>
            <a:fld id="{E7E1BE59-122E-4D06-8912-996103A2FD73}" type="slidenum">
              <a:rPr lang="en-US" smtClean="0"/>
              <a:pPr/>
              <a:t>13</a:t>
            </a:fld>
            <a:endParaRPr lang="en-US"/>
          </a:p>
        </p:txBody>
      </p:sp>
    </p:spTree>
    <p:extLst>
      <p:ext uri="{BB962C8B-B14F-4D97-AF65-F5344CB8AC3E}">
        <p14:creationId xmlns:p14="http://schemas.microsoft.com/office/powerpoint/2010/main" val="319103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put in the link?</a:t>
            </a:r>
            <a:endParaRPr lang="en-US" dirty="0"/>
          </a:p>
        </p:txBody>
      </p:sp>
      <p:sp>
        <p:nvSpPr>
          <p:cNvPr id="4" name="Slide Number Placeholder 3"/>
          <p:cNvSpPr>
            <a:spLocks noGrp="1"/>
          </p:cNvSpPr>
          <p:nvPr>
            <p:ph type="sldNum" sz="quarter" idx="10"/>
          </p:nvPr>
        </p:nvSpPr>
        <p:spPr/>
        <p:txBody>
          <a:bodyPr/>
          <a:lstStyle/>
          <a:p>
            <a:fld id="{E7E1BE59-122E-4D06-8912-996103A2FD73}" type="slidenum">
              <a:rPr lang="en-US" smtClean="0"/>
              <a:pPr/>
              <a:t>16</a:t>
            </a:fld>
            <a:endParaRPr lang="en-US"/>
          </a:p>
        </p:txBody>
      </p:sp>
    </p:spTree>
    <p:extLst>
      <p:ext uri="{BB962C8B-B14F-4D97-AF65-F5344CB8AC3E}">
        <p14:creationId xmlns:p14="http://schemas.microsoft.com/office/powerpoint/2010/main" val="1278795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Lane culture has emerged in which the importance of opportunities to talk across disciplines, and across both Student and Academic Affairs about curricular trouble spots, student success strategies, and embedding college knowledge is acknowledged and highly valued. Students are surveyed every term and the </a:t>
            </a:r>
            <a:r>
              <a:rPr lang="en-US" i="1" dirty="0" smtClean="0"/>
              <a:t>On Course </a:t>
            </a:r>
            <a:r>
              <a:rPr lang="en-US" dirty="0" smtClean="0"/>
              <a:t>curriculum regularly figures prominently and positively in students’ comments.  These students are more engaged and achieve better outcomes than other FY students.  The culture of student success that has grown around the adoption of </a:t>
            </a:r>
            <a:r>
              <a:rPr lang="en-US" i="1" dirty="0" smtClean="0"/>
              <a:t>On Course </a:t>
            </a:r>
            <a:r>
              <a:rPr lang="en-US" dirty="0" smtClean="0"/>
              <a:t>and related activities has helped Lane faculty, instructional support, and student affairs staff commit to explicit instruction and reinforcement for student development and success.</a:t>
            </a:r>
          </a:p>
          <a:p>
            <a:endParaRPr lang="en-US" dirty="0"/>
          </a:p>
        </p:txBody>
      </p:sp>
      <p:sp>
        <p:nvSpPr>
          <p:cNvPr id="4" name="Slide Number Placeholder 3"/>
          <p:cNvSpPr>
            <a:spLocks noGrp="1"/>
          </p:cNvSpPr>
          <p:nvPr>
            <p:ph type="sldNum" sz="quarter" idx="10"/>
          </p:nvPr>
        </p:nvSpPr>
        <p:spPr/>
        <p:txBody>
          <a:bodyPr/>
          <a:lstStyle/>
          <a:p>
            <a:fld id="{E7E1BE59-122E-4D06-8912-996103A2FD73}" type="slidenum">
              <a:rPr lang="en-US" smtClean="0"/>
              <a:pPr/>
              <a:t>17</a:t>
            </a:fld>
            <a:endParaRPr lang="en-US"/>
          </a:p>
        </p:txBody>
      </p:sp>
    </p:spTree>
    <p:extLst>
      <p:ext uri="{BB962C8B-B14F-4D97-AF65-F5344CB8AC3E}">
        <p14:creationId xmlns:p14="http://schemas.microsoft.com/office/powerpoint/2010/main" val="219447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880CC-C5B3-423A-A3CF-9EB6F86D2D8F}"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206348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880CC-C5B3-423A-A3CF-9EB6F86D2D8F}"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176063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880CC-C5B3-423A-A3CF-9EB6F86D2D8F}"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4294645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861292"/>
            <a:ext cx="8229600" cy="4164859"/>
          </a:xfrm>
        </p:spPr>
        <p:txBody>
          <a:bodyPr tIns="45720" bIns="45720" anchor="t"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2041"/>
            <a:ext cx="4038600" cy="4198422"/>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32041"/>
            <a:ext cx="4038600" cy="41984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68233"/>
            <a:ext cx="4040188" cy="639762"/>
          </a:xfrm>
        </p:spPr>
        <p:txBody>
          <a:bodyPr tIns="45720" bIns="45720"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868233"/>
            <a:ext cx="4041775" cy="639762"/>
          </a:xfr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0"/>
          </p:nvPr>
        </p:nvSpPr>
        <p:spPr>
          <a:xfrm>
            <a:off x="457200" y="2630086"/>
            <a:ext cx="4038600" cy="34003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2"/>
          </p:nvPr>
        </p:nvSpPr>
        <p:spPr>
          <a:xfrm>
            <a:off x="4648200" y="2630086"/>
            <a:ext cx="4038600" cy="3400377"/>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880CC-C5B3-423A-A3CF-9EB6F86D2D8F}"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343093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880CC-C5B3-423A-A3CF-9EB6F86D2D8F}"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392922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880CC-C5B3-423A-A3CF-9EB6F86D2D8F}" type="datetimeFigureOut">
              <a:rPr lang="en-US" smtClean="0"/>
              <a:pPr/>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26160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880CC-C5B3-423A-A3CF-9EB6F86D2D8F}" type="datetimeFigureOut">
              <a:rPr lang="en-US" smtClean="0"/>
              <a:pPr/>
              <a:t>6/11/2013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246977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880CC-C5B3-423A-A3CF-9EB6F86D2D8F}" type="datetimeFigureOut">
              <a:rPr lang="en-US" smtClean="0"/>
              <a:pPr/>
              <a:t>6/11/2013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353982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880CC-C5B3-423A-A3CF-9EB6F86D2D8F}" type="datetimeFigureOut">
              <a:rPr lang="en-US" smtClean="0"/>
              <a:pPr/>
              <a:t>6/11/2013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50520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880CC-C5B3-423A-A3CF-9EB6F86D2D8F}" type="datetimeFigureOut">
              <a:rPr lang="en-US" smtClean="0"/>
              <a:pPr/>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251936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880CC-C5B3-423A-A3CF-9EB6F86D2D8F}" type="datetimeFigureOut">
              <a:rPr lang="en-US" smtClean="0"/>
              <a:pPr/>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0DEFD-70FD-4488-97A4-1481FB6FB810}" type="slidenum">
              <a:rPr lang="en-US" smtClean="0"/>
              <a:pPr/>
              <a:t>‹#›</a:t>
            </a:fld>
            <a:endParaRPr lang="en-US"/>
          </a:p>
        </p:txBody>
      </p:sp>
    </p:spTree>
    <p:extLst>
      <p:ext uri="{BB962C8B-B14F-4D97-AF65-F5344CB8AC3E}">
        <p14:creationId xmlns:p14="http://schemas.microsoft.com/office/powerpoint/2010/main" val="130521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880CC-C5B3-423A-A3CF-9EB6F86D2D8F}" type="datetimeFigureOut">
              <a:rPr lang="en-US" smtClean="0"/>
              <a:pPr/>
              <a:t>6/11/2013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0DEFD-70FD-4488-97A4-1481FB6FB810}" type="slidenum">
              <a:rPr lang="en-US" smtClean="0"/>
              <a:pPr/>
              <a:t>‹#›</a:t>
            </a:fld>
            <a:endParaRPr lang="en-US"/>
          </a:p>
        </p:txBody>
      </p:sp>
    </p:spTree>
    <p:extLst>
      <p:ext uri="{BB962C8B-B14F-4D97-AF65-F5344CB8AC3E}">
        <p14:creationId xmlns:p14="http://schemas.microsoft.com/office/powerpoint/2010/main" val="38015320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649" r:id="rId13"/>
    <p:sldLayoutId id="2147483652" r:id="rId14"/>
    <p:sldLayoutId id="214748365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graila@lanec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lanecc.edu/lc/fresources/faculty-resources" TargetMode="External"/><Relationship Id="rId4" Type="http://schemas.openxmlformats.org/officeDocument/2006/relationships/hyperlink" Target="mailto:parthemerm@lanecc.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lanecc.edu/lc/fresources/faculty-presentations"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necc.edu/es/lc/fresources/curricular-infusion-project"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lanecc.edu/es/lc/fresources/tea-and-topic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lanecc.edu/asa/titan-ed-talk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THyNMwaIf9c&amp;feature=youtu.be" TargetMode="External"/><Relationship Id="rId2" Type="http://schemas.openxmlformats.org/officeDocument/2006/relationships/hyperlink" Target="http://www.youtube.com/watch?feature=player_embedded&amp;v=pLZWZ91343Y" TargetMode="External"/><Relationship Id="rId1" Type="http://schemas.openxmlformats.org/officeDocument/2006/relationships/slideLayout" Target="../slideLayouts/slideLayout7.xml"/><Relationship Id="rId5" Type="http://schemas.openxmlformats.org/officeDocument/2006/relationships/hyperlink" Target="http://www.youtube.com/watch?v=AglJbDM2Dok&amp;feature=youtu.be" TargetMode="External"/><Relationship Id="rId4" Type="http://schemas.openxmlformats.org/officeDocument/2006/relationships/hyperlink" Target="https://www.lanecc.edu/asa/titan-ed-talk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lanecc.edu/lc/fresources/faculty-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0216" y="352698"/>
            <a:ext cx="4764134" cy="3004458"/>
          </a:xfrm>
        </p:spPr>
        <p:txBody>
          <a:bodyPr>
            <a:normAutofit fontScale="90000"/>
          </a:bodyPr>
          <a:lstStyle/>
          <a:p>
            <a:r>
              <a:rPr lang="en-US" sz="3000" dirty="0" smtClean="0"/>
              <a:t>Student </a:t>
            </a:r>
            <a:r>
              <a:rPr lang="en-US" sz="3000" dirty="0"/>
              <a:t>Success is Everyone’s Responsibility</a:t>
            </a:r>
            <a:r>
              <a:rPr lang="en-US" sz="2800" dirty="0"/>
              <a:t>: </a:t>
            </a:r>
            <a:r>
              <a:rPr lang="en-US" sz="2800" dirty="0" smtClean="0"/>
              <a:t/>
            </a:r>
            <a:br>
              <a:rPr lang="en-US" sz="2800" dirty="0" smtClean="0"/>
            </a:br>
            <a:r>
              <a:rPr lang="en-US" dirty="0" smtClean="0">
                <a:solidFill>
                  <a:srgbClr val="1205BB"/>
                </a:solidFill>
              </a:rPr>
              <a:t>Integrative </a:t>
            </a:r>
            <a:r>
              <a:rPr lang="en-US" dirty="0">
                <a:solidFill>
                  <a:srgbClr val="1205BB"/>
                </a:solidFill>
              </a:rPr>
              <a:t>Faculty Development </a:t>
            </a:r>
            <a:r>
              <a:rPr lang="en-US" dirty="0" smtClean="0">
                <a:solidFill>
                  <a:srgbClr val="1205BB"/>
                </a:solidFill>
              </a:rPr>
              <a:t/>
            </a:r>
            <a:br>
              <a:rPr lang="en-US" dirty="0" smtClean="0">
                <a:solidFill>
                  <a:srgbClr val="1205BB"/>
                </a:solidFill>
              </a:rPr>
            </a:br>
            <a:r>
              <a:rPr lang="en-US" dirty="0" smtClean="0">
                <a:solidFill>
                  <a:srgbClr val="1205BB"/>
                </a:solidFill>
              </a:rPr>
              <a:t>at Lane</a:t>
            </a:r>
            <a:br>
              <a:rPr lang="en-US" dirty="0" smtClean="0">
                <a:solidFill>
                  <a:srgbClr val="1205BB"/>
                </a:solidFill>
              </a:rPr>
            </a:br>
            <a:endParaRPr lang="en-US" dirty="0">
              <a:solidFill>
                <a:srgbClr val="1205BB"/>
              </a:solidFill>
            </a:endParaRPr>
          </a:p>
        </p:txBody>
      </p:sp>
      <p:sp>
        <p:nvSpPr>
          <p:cNvPr id="3" name="Subtitle 2"/>
          <p:cNvSpPr>
            <a:spLocks noGrp="1"/>
          </p:cNvSpPr>
          <p:nvPr>
            <p:ph type="subTitle" idx="1"/>
          </p:nvPr>
        </p:nvSpPr>
        <p:spPr>
          <a:xfrm>
            <a:off x="1041400" y="3200400"/>
            <a:ext cx="7092950" cy="2737479"/>
          </a:xfrm>
        </p:spPr>
        <p:txBody>
          <a:bodyPr>
            <a:normAutofit fontScale="77500" lnSpcReduction="20000"/>
          </a:bodyPr>
          <a:lstStyle/>
          <a:p>
            <a:pPr>
              <a:spcBef>
                <a:spcPts val="0"/>
              </a:spcBef>
            </a:pPr>
            <a:endParaRPr lang="en-US" sz="2400" dirty="0" smtClean="0">
              <a:solidFill>
                <a:schemeClr val="tx1"/>
              </a:solidFill>
            </a:endParaRPr>
          </a:p>
          <a:p>
            <a:pPr>
              <a:spcBef>
                <a:spcPts val="0"/>
              </a:spcBef>
            </a:pPr>
            <a:endParaRPr lang="en-US" sz="2400" dirty="0" smtClean="0">
              <a:solidFill>
                <a:schemeClr val="tx1"/>
              </a:solidFill>
            </a:endParaRPr>
          </a:p>
          <a:p>
            <a:pPr>
              <a:spcBef>
                <a:spcPts val="0"/>
              </a:spcBef>
            </a:pPr>
            <a:endParaRPr lang="en-US" sz="2400" dirty="0" smtClean="0">
              <a:solidFill>
                <a:schemeClr val="tx1"/>
              </a:solidFill>
            </a:endParaRPr>
          </a:p>
          <a:p>
            <a:pPr>
              <a:spcBef>
                <a:spcPts val="0"/>
              </a:spcBef>
            </a:pPr>
            <a:r>
              <a:rPr lang="en-US" sz="2400" dirty="0" smtClean="0">
                <a:solidFill>
                  <a:schemeClr val="tx1"/>
                </a:solidFill>
              </a:rPr>
              <a:t>Anne </a:t>
            </a:r>
            <a:r>
              <a:rPr lang="en-US" sz="2400" dirty="0" err="1" smtClean="0">
                <a:solidFill>
                  <a:schemeClr val="tx1"/>
                </a:solidFill>
              </a:rPr>
              <a:t>McGrail</a:t>
            </a:r>
            <a:r>
              <a:rPr lang="en-US" sz="2400" dirty="0" smtClean="0">
                <a:solidFill>
                  <a:schemeClr val="tx1"/>
                </a:solidFill>
              </a:rPr>
              <a:t>, PhD</a:t>
            </a:r>
          </a:p>
          <a:p>
            <a:pPr>
              <a:spcBef>
                <a:spcPts val="0"/>
              </a:spcBef>
            </a:pPr>
            <a:r>
              <a:rPr lang="en-US" sz="2400" dirty="0" smtClean="0">
                <a:solidFill>
                  <a:schemeClr val="tx1"/>
                </a:solidFill>
              </a:rPr>
              <a:t>Mary </a:t>
            </a:r>
            <a:r>
              <a:rPr lang="en-US" sz="2400" dirty="0" err="1" smtClean="0">
                <a:solidFill>
                  <a:schemeClr val="tx1"/>
                </a:solidFill>
              </a:rPr>
              <a:t>Parthemer</a:t>
            </a:r>
            <a:r>
              <a:rPr lang="en-US" sz="2400" dirty="0" smtClean="0">
                <a:solidFill>
                  <a:schemeClr val="tx1"/>
                </a:solidFill>
              </a:rPr>
              <a:t>, MSW, LCSW</a:t>
            </a:r>
          </a:p>
          <a:p>
            <a:pPr>
              <a:spcBef>
                <a:spcPts val="0"/>
              </a:spcBef>
            </a:pPr>
            <a:r>
              <a:rPr lang="en-US" sz="2400" dirty="0" smtClean="0">
                <a:solidFill>
                  <a:schemeClr val="tx1"/>
                </a:solidFill>
              </a:rPr>
              <a:t>Lane Community College</a:t>
            </a:r>
          </a:p>
          <a:p>
            <a:pPr>
              <a:spcBef>
                <a:spcPts val="0"/>
              </a:spcBef>
            </a:pPr>
            <a:r>
              <a:rPr lang="en-US" sz="2400" dirty="0" smtClean="0">
                <a:solidFill>
                  <a:schemeClr val="tx1"/>
                </a:solidFill>
              </a:rPr>
              <a:t>Eugene, Oregon</a:t>
            </a:r>
          </a:p>
          <a:p>
            <a:pPr>
              <a:spcBef>
                <a:spcPts val="0"/>
              </a:spcBef>
            </a:pPr>
            <a:r>
              <a:rPr lang="en-US" sz="2400" dirty="0" smtClean="0">
                <a:solidFill>
                  <a:srgbClr val="1205BB"/>
                </a:solidFill>
                <a:hlinkClick r:id="rId3"/>
              </a:rPr>
              <a:t>mcgraila@lanecc.edu</a:t>
            </a:r>
            <a:endParaRPr lang="en-US" sz="2400" dirty="0" smtClean="0">
              <a:solidFill>
                <a:srgbClr val="1205BB"/>
              </a:solidFill>
            </a:endParaRPr>
          </a:p>
          <a:p>
            <a:pPr>
              <a:spcBef>
                <a:spcPts val="0"/>
              </a:spcBef>
            </a:pPr>
            <a:r>
              <a:rPr lang="en-US" sz="2400" dirty="0" smtClean="0">
                <a:solidFill>
                  <a:srgbClr val="1205BB"/>
                </a:solidFill>
                <a:hlinkClick r:id="rId4"/>
              </a:rPr>
              <a:t>parthemerm@lanecc.edu</a:t>
            </a:r>
            <a:endParaRPr lang="en-US" sz="2400" dirty="0" smtClean="0">
              <a:solidFill>
                <a:srgbClr val="1205BB"/>
              </a:solidFill>
            </a:endParaRPr>
          </a:p>
          <a:p>
            <a:pPr>
              <a:spcBef>
                <a:spcPts val="0"/>
              </a:spcBef>
            </a:pPr>
            <a:endParaRPr lang="en-US" sz="2400" dirty="0" smtClean="0">
              <a:solidFill>
                <a:schemeClr val="tx1"/>
              </a:solidFill>
              <a:hlinkClick r:id="rId5"/>
            </a:endParaRPr>
          </a:p>
          <a:p>
            <a:pPr>
              <a:spcBef>
                <a:spcPts val="0"/>
              </a:spcBef>
            </a:pPr>
            <a:r>
              <a:rPr lang="en-US" sz="2400" dirty="0" smtClean="0">
                <a:solidFill>
                  <a:schemeClr val="tx1"/>
                </a:solidFill>
                <a:hlinkClick r:id="rId5"/>
              </a:rPr>
              <a:t>https://www.lanecc.edu/lc/fresources/faculty-resources</a:t>
            </a:r>
            <a:endParaRPr lang="en-US" sz="2400" dirty="0"/>
          </a:p>
          <a:p>
            <a:pPr>
              <a:spcBef>
                <a:spcPts val="0"/>
              </a:spcBef>
            </a:pPr>
            <a:endParaRPr lang="en-US" sz="24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
            <a:ext cx="3370217" cy="33571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7200" y="2476499"/>
            <a:ext cx="7610475" cy="3533775"/>
          </a:xfrm>
        </p:spPr>
        <p:txBody>
          <a:bodyPr>
            <a:noAutofit/>
          </a:bodyPr>
          <a:lstStyle/>
          <a:p>
            <a:pPr marL="0" indent="0">
              <a:buNone/>
            </a:pPr>
            <a:r>
              <a:rPr lang="en-US" sz="2200" dirty="0" smtClean="0"/>
              <a:t>, </a:t>
            </a:r>
            <a:endParaRPr lang="en-US" sz="2200" dirty="0"/>
          </a:p>
        </p:txBody>
      </p:sp>
      <p:graphicFrame>
        <p:nvGraphicFramePr>
          <p:cNvPr id="7" name="Table 6"/>
          <p:cNvGraphicFramePr>
            <a:graphicFrameLocks noGrp="1"/>
          </p:cNvGraphicFramePr>
          <p:nvPr>
            <p:extLst>
              <p:ext uri="{D42A27DB-BD31-4B8C-83A1-F6EECF244321}">
                <p14:modId xmlns:p14="http://schemas.microsoft.com/office/powerpoint/2010/main" val="2692538214"/>
              </p:ext>
            </p:extLst>
          </p:nvPr>
        </p:nvGraphicFramePr>
        <p:xfrm>
          <a:off x="342899" y="1619250"/>
          <a:ext cx="8420100" cy="5238750"/>
        </p:xfrm>
        <a:graphic>
          <a:graphicData uri="http://schemas.openxmlformats.org/drawingml/2006/table">
            <a:tbl>
              <a:tblPr firstRow="1" bandRow="1">
                <a:tableStyleId>{5C22544A-7EE6-4342-B048-85BDC9FD1C3A}</a:tableStyleId>
              </a:tblPr>
              <a:tblGrid>
                <a:gridCol w="4219575"/>
                <a:gridCol w="4200525"/>
              </a:tblGrid>
              <a:tr h="437039">
                <a:tc>
                  <a:txBody>
                    <a:bodyPr/>
                    <a:lstStyle/>
                    <a:p>
                      <a:r>
                        <a:rPr lang="en-US" dirty="0" smtClean="0">
                          <a:solidFill>
                            <a:schemeClr val="bg1"/>
                          </a:solidFill>
                        </a:rPr>
                        <a:t>Right to Succeed</a:t>
                      </a:r>
                      <a:r>
                        <a:rPr lang="en-US" baseline="0" dirty="0" smtClean="0">
                          <a:solidFill>
                            <a:schemeClr val="bg1"/>
                          </a:solidFill>
                        </a:rPr>
                        <a:t> Assumption</a:t>
                      </a:r>
                      <a:endParaRPr lang="en-US" dirty="0">
                        <a:solidFill>
                          <a:schemeClr val="bg1"/>
                        </a:solidFill>
                      </a:endParaRPr>
                    </a:p>
                  </a:txBody>
                  <a:tcPr/>
                </a:tc>
                <a:tc>
                  <a:txBody>
                    <a:bodyPr/>
                    <a:lstStyle/>
                    <a:p>
                      <a:r>
                        <a:rPr lang="en-US" dirty="0" smtClean="0"/>
                        <a:t>Engaging</a:t>
                      </a:r>
                      <a:r>
                        <a:rPr lang="en-US" baseline="0" dirty="0" smtClean="0"/>
                        <a:t> Faculty</a:t>
                      </a:r>
                      <a:endParaRPr lang="en-US" dirty="0"/>
                    </a:p>
                  </a:txBody>
                  <a:tcPr/>
                </a:tc>
              </a:tr>
              <a:tr h="874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Students deserve to start where they are and  incrementally build on their learning</a:t>
                      </a:r>
                    </a:p>
                    <a:p>
                      <a:endParaRPr lang="en-US" sz="1400" dirty="0"/>
                    </a:p>
                  </a:txBody>
                  <a:tcPr/>
                </a:tc>
                <a:tc>
                  <a:txBody>
                    <a:bodyPr/>
                    <a:lstStyle/>
                    <a:p>
                      <a:r>
                        <a:rPr lang="en-US" sz="1400" b="1" dirty="0" smtClean="0"/>
                        <a:t>Skills</a:t>
                      </a:r>
                      <a:r>
                        <a:rPr lang="en-US" sz="1400" b="1" baseline="0" dirty="0" smtClean="0"/>
                        <a:t> inventory </a:t>
                      </a:r>
                      <a:r>
                        <a:rPr lang="en-US" sz="1400" baseline="0" dirty="0" smtClean="0"/>
                        <a:t>to increase faculty understanding of what’s needed in their classes (Placement, prerequisites, preparation “P-3” Committee)</a:t>
                      </a:r>
                      <a:endParaRPr lang="en-US" sz="1400" dirty="0"/>
                    </a:p>
                  </a:txBody>
                  <a:tcPr/>
                </a:tc>
              </a:tr>
              <a:tr h="824740">
                <a:tc>
                  <a:txBody>
                    <a:bodyPr/>
                    <a:lstStyle/>
                    <a:p>
                      <a:pPr marL="0" indent="0">
                        <a:buNone/>
                      </a:pPr>
                      <a:r>
                        <a:rPr lang="en-US" sz="1400" dirty="0" smtClean="0"/>
                        <a:t>Recognize and emphasize the critical nature of both curricular and co-curricular learning  to students’ success</a:t>
                      </a:r>
                    </a:p>
                  </a:txBody>
                  <a:tcPr/>
                </a:tc>
                <a:tc>
                  <a:txBody>
                    <a:bodyPr/>
                    <a:lstStyle/>
                    <a:p>
                      <a:r>
                        <a:rPr lang="en-US" sz="1400" b="1" dirty="0" smtClean="0"/>
                        <a:t>Workshops</a:t>
                      </a:r>
                      <a:r>
                        <a:rPr lang="en-US" sz="1400" dirty="0" smtClean="0"/>
                        <a:t> that help faculty to embed college success principles</a:t>
                      </a:r>
                      <a:r>
                        <a:rPr lang="en-US" sz="1400" baseline="0" dirty="0" smtClean="0"/>
                        <a:t> and </a:t>
                      </a:r>
                      <a:r>
                        <a:rPr lang="en-US" sz="1400" dirty="0" smtClean="0"/>
                        <a:t>co-curricular features as well as </a:t>
                      </a:r>
                      <a:r>
                        <a:rPr lang="en-US" sz="1400" b="1" dirty="0" smtClean="0"/>
                        <a:t>engaging pedagogies</a:t>
                      </a:r>
                      <a:endParaRPr lang="en-US" sz="1400" b="1" dirty="0"/>
                    </a:p>
                  </a:txBody>
                  <a:tcPr/>
                </a:tc>
              </a:tr>
              <a:tr h="883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Must teach the college systems, policies</a:t>
                      </a:r>
                    </a:p>
                    <a:p>
                      <a:pPr marL="0" indent="0">
                        <a:buNone/>
                      </a:pPr>
                      <a:r>
                        <a:rPr lang="en-US" sz="1400" dirty="0" smtClean="0"/>
                        <a:t>practices, and how to navigate them prior to students getting tangled in red tape. Timely,</a:t>
                      </a:r>
                      <a:r>
                        <a:rPr lang="en-US" sz="1400" baseline="0" dirty="0" smtClean="0"/>
                        <a:t> repeated in multiple ways, multiple times, by multiple people.</a:t>
                      </a:r>
                      <a:endParaRPr lang="en-US" sz="1400" dirty="0" smtClean="0"/>
                    </a:p>
                    <a:p>
                      <a:endParaRPr lang="en-US" sz="1400" dirty="0"/>
                    </a:p>
                  </a:txBody>
                  <a:tcPr/>
                </a:tc>
                <a:tc>
                  <a:txBody>
                    <a:bodyPr/>
                    <a:lstStyle/>
                    <a:p>
                      <a:r>
                        <a:rPr lang="en-US" sz="1400" dirty="0" smtClean="0"/>
                        <a:t>Developing</a:t>
                      </a:r>
                      <a:r>
                        <a:rPr lang="en-US" sz="1400" baseline="0" dirty="0" smtClean="0"/>
                        <a:t> </a:t>
                      </a:r>
                      <a:r>
                        <a:rPr lang="en-US" sz="1400" b="1" baseline="0" dirty="0" smtClean="0"/>
                        <a:t>faculty expertise in college systems </a:t>
                      </a:r>
                      <a:r>
                        <a:rPr lang="en-US" sz="1400" baseline="0" dirty="0" smtClean="0"/>
                        <a:t>beyond their department and discipline. </a:t>
                      </a:r>
                    </a:p>
                    <a:p>
                      <a:r>
                        <a:rPr lang="en-US" sz="1400" baseline="0" dirty="0" smtClean="0"/>
                        <a:t>“Mid-term student self-assessments” distributed in Week 5 to remind faculty of an appropriate advising role they are best at playing.</a:t>
                      </a:r>
                      <a:endParaRPr lang="en-US" sz="1400" dirty="0"/>
                    </a:p>
                  </a:txBody>
                  <a:tcPr/>
                </a:tc>
              </a:tr>
              <a:tr h="786415">
                <a:tc>
                  <a:txBody>
                    <a:bodyPr/>
                    <a:lstStyle/>
                    <a:p>
                      <a:pPr marL="0" indent="0">
                        <a:buNone/>
                      </a:pPr>
                      <a:r>
                        <a:rPr lang="en-US" sz="1400" dirty="0" smtClean="0"/>
                        <a:t>It takes time and context to learn a new culture</a:t>
                      </a:r>
                    </a:p>
                    <a:p>
                      <a:endParaRPr lang="en-US" sz="1400" dirty="0"/>
                    </a:p>
                  </a:txBody>
                  <a:tcPr/>
                </a:tc>
                <a:tc>
                  <a:txBody>
                    <a:bodyPr/>
                    <a:lstStyle/>
                    <a:p>
                      <a:r>
                        <a:rPr lang="en-US" sz="1400" dirty="0" smtClean="0"/>
                        <a:t>Starting with </a:t>
                      </a:r>
                      <a:r>
                        <a:rPr lang="en-US" sz="1400" b="1" dirty="0" smtClean="0"/>
                        <a:t>incremental changes</a:t>
                      </a:r>
                      <a:r>
                        <a:rPr lang="en-US" sz="1400" dirty="0" smtClean="0"/>
                        <a:t>, adjusting</a:t>
                      </a:r>
                      <a:r>
                        <a:rPr lang="en-US" sz="1400" baseline="0" dirty="0" smtClean="0"/>
                        <a:t> along the way, adding new programs and opportunities, workshops. Expanding what works…</a:t>
                      </a:r>
                      <a:endParaRPr lang="en-US" sz="1400" dirty="0"/>
                    </a:p>
                  </a:txBody>
                  <a:tcPr/>
                </a:tc>
              </a:tr>
              <a:tr h="874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We are all responsible for student success</a:t>
                      </a:r>
                    </a:p>
                    <a:p>
                      <a:endParaRPr lang="en-US" sz="1400" dirty="0"/>
                    </a:p>
                  </a:txBody>
                  <a:tcPr/>
                </a:tc>
                <a:tc>
                  <a:txBody>
                    <a:bodyPr/>
                    <a:lstStyle/>
                    <a:p>
                      <a:r>
                        <a:rPr lang="en-US" sz="1400" b="1" dirty="0" smtClean="0"/>
                        <a:t>Creating a language for all to talk about student</a:t>
                      </a:r>
                      <a:r>
                        <a:rPr lang="en-US" sz="1400" b="1" baseline="0" dirty="0" smtClean="0"/>
                        <a:t> success</a:t>
                      </a:r>
                      <a:r>
                        <a:rPr lang="en-US" sz="1400" baseline="0" dirty="0" smtClean="0"/>
                        <a:t>—now in the mission of the college, in the accreditation documents as indicators of achievement </a:t>
                      </a:r>
                      <a:endParaRPr lang="en-US" sz="1400" dirty="0"/>
                    </a:p>
                  </a:txBody>
                  <a:tcPr/>
                </a:tc>
              </a:tr>
            </a:tbl>
          </a:graphicData>
        </a:graphic>
      </p:graphicFrame>
      <p:sp>
        <p:nvSpPr>
          <p:cNvPr id="9" name="TextBox 8"/>
          <p:cNvSpPr txBox="1"/>
          <p:nvPr/>
        </p:nvSpPr>
        <p:spPr>
          <a:xfrm>
            <a:off x="533400" y="163175"/>
            <a:ext cx="8229599" cy="1200329"/>
          </a:xfrm>
          <a:prstGeom prst="rect">
            <a:avLst/>
          </a:prstGeom>
          <a:noFill/>
        </p:spPr>
        <p:txBody>
          <a:bodyPr wrap="square" rtlCol="0">
            <a:spAutoFit/>
          </a:bodyPr>
          <a:lstStyle/>
          <a:p>
            <a:pPr algn="ctr"/>
            <a:r>
              <a:rPr lang="en-US" sz="3600" b="1" i="1" dirty="0" smtClean="0">
                <a:solidFill>
                  <a:srgbClr val="1205BB"/>
                </a:solidFill>
                <a:latin typeface="Book Antiqua" pitchFamily="18" charset="0"/>
              </a:rPr>
              <a:t>Creating a Right to Succeed Culture </a:t>
            </a:r>
            <a:br>
              <a:rPr lang="en-US" sz="3600" b="1" i="1" dirty="0" smtClean="0">
                <a:solidFill>
                  <a:srgbClr val="1205BB"/>
                </a:solidFill>
                <a:latin typeface="Book Antiqua" pitchFamily="18" charset="0"/>
              </a:rPr>
            </a:br>
            <a:r>
              <a:rPr lang="en-US" sz="3600" b="1" dirty="0" smtClean="0"/>
              <a:t>Faculty Development at Lane</a:t>
            </a:r>
            <a:endParaRPr lang="en-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n-US" dirty="0" smtClean="0"/>
              <a:t>Engaging Faculty in a </a:t>
            </a:r>
            <a:br>
              <a:rPr lang="en-US" dirty="0" smtClean="0"/>
            </a:br>
            <a:r>
              <a:rPr lang="en-US" b="1" i="1" dirty="0" smtClean="0">
                <a:solidFill>
                  <a:srgbClr val="1205BB"/>
                </a:solidFill>
                <a:latin typeface="Book Antiqua" pitchFamily="18" charset="0"/>
              </a:rPr>
              <a:t>Right to Succeed Culture</a:t>
            </a:r>
            <a:endParaRPr lang="en-US" b="1" i="1" dirty="0">
              <a:solidFill>
                <a:srgbClr val="1205BB"/>
              </a:solidFill>
              <a:latin typeface="Book Antiqua" pitchFamily="18" charset="0"/>
            </a:endParaRPr>
          </a:p>
        </p:txBody>
      </p:sp>
      <p:sp>
        <p:nvSpPr>
          <p:cNvPr id="4" name="Text Placeholder 3"/>
          <p:cNvSpPr>
            <a:spLocks noGrp="1"/>
          </p:cNvSpPr>
          <p:nvPr>
            <p:ph type="body" idx="1"/>
          </p:nvPr>
        </p:nvSpPr>
        <p:spPr>
          <a:xfrm>
            <a:off x="457200" y="2177416"/>
            <a:ext cx="4245429" cy="4397376"/>
          </a:xfrm>
        </p:spPr>
        <p:txBody>
          <a:bodyPr>
            <a:normAutofit fontScale="85000" lnSpcReduction="10000"/>
          </a:bodyPr>
          <a:lstStyle/>
          <a:p>
            <a:r>
              <a:rPr lang="en-US" dirty="0"/>
              <a:t>First effort: </a:t>
            </a:r>
            <a:endParaRPr lang="en-US" dirty="0" smtClean="0"/>
          </a:p>
          <a:p>
            <a:r>
              <a:rPr lang="en-US" b="1" i="1" dirty="0" smtClean="0">
                <a:solidFill>
                  <a:srgbClr val="1205BB"/>
                </a:solidFill>
              </a:rPr>
              <a:t>On </a:t>
            </a:r>
            <a:r>
              <a:rPr lang="en-US" b="1" i="1" dirty="0">
                <a:solidFill>
                  <a:srgbClr val="1205BB"/>
                </a:solidFill>
              </a:rPr>
              <a:t>Course Workshop</a:t>
            </a:r>
            <a:endParaRPr lang="en-US" dirty="0"/>
          </a:p>
          <a:p>
            <a:r>
              <a:rPr lang="en-US" dirty="0" smtClean="0"/>
              <a:t>A focus </a:t>
            </a:r>
            <a:r>
              <a:rPr lang="en-US" dirty="0"/>
              <a:t>on </a:t>
            </a:r>
            <a:r>
              <a:rPr lang="en-US" dirty="0" smtClean="0"/>
              <a:t>pedagogical strategies. </a:t>
            </a:r>
          </a:p>
          <a:p>
            <a:pPr marL="457200" indent="-457200">
              <a:buFont typeface="Arial" pitchFamily="34" charset="0"/>
              <a:buChar char="•"/>
            </a:pPr>
            <a:r>
              <a:rPr lang="en-US" b="1" dirty="0" smtClean="0"/>
              <a:t>learner-centered </a:t>
            </a:r>
            <a:r>
              <a:rPr lang="en-US" dirty="0"/>
              <a:t>structures and </a:t>
            </a:r>
            <a:r>
              <a:rPr lang="en-US" dirty="0" smtClean="0"/>
              <a:t>strategies across curriculum</a:t>
            </a:r>
          </a:p>
          <a:p>
            <a:pPr marL="457200" indent="-457200">
              <a:buFont typeface="Arial" pitchFamily="34" charset="0"/>
              <a:buChar char="•"/>
            </a:pPr>
            <a:r>
              <a:rPr lang="en-US" b="1" dirty="0" smtClean="0"/>
              <a:t>empowerment</a:t>
            </a:r>
            <a:r>
              <a:rPr lang="en-US" dirty="0" smtClean="0"/>
              <a:t> </a:t>
            </a:r>
            <a:r>
              <a:rPr lang="en-US" dirty="0"/>
              <a:t>strategies for </a:t>
            </a:r>
            <a:r>
              <a:rPr lang="en-US" dirty="0" smtClean="0"/>
              <a:t>developing </a:t>
            </a:r>
            <a:r>
              <a:rPr lang="en-US" b="1" dirty="0" smtClean="0"/>
              <a:t>active</a:t>
            </a:r>
            <a:r>
              <a:rPr lang="en-US" b="1" dirty="0"/>
              <a:t>, responsible and successful</a:t>
            </a:r>
            <a:r>
              <a:rPr lang="en-US" dirty="0"/>
              <a:t> learners</a:t>
            </a:r>
          </a:p>
          <a:p>
            <a:endParaRPr lang="en-US" dirty="0"/>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74638"/>
            <a:ext cx="2024741" cy="15185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29" y="2893421"/>
            <a:ext cx="4310742" cy="3233057"/>
          </a:xfrm>
          <a:prstGeom prst="rect">
            <a:avLst/>
          </a:prstGeom>
        </p:spPr>
      </p:pic>
    </p:spTree>
    <p:extLst>
      <p:ext uri="{BB962C8B-B14F-4D97-AF65-F5344CB8AC3E}">
        <p14:creationId xmlns:p14="http://schemas.microsoft.com/office/powerpoint/2010/main" val="2951861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Integrative Learning Workshop</a:t>
            </a:r>
            <a:br>
              <a:rPr lang="en-US" dirty="0"/>
            </a:br>
            <a:r>
              <a:rPr lang="en-US" dirty="0" smtClean="0"/>
              <a:t>for a </a:t>
            </a:r>
            <a:r>
              <a:rPr lang="en-US" b="1" i="1" dirty="0" smtClean="0">
                <a:solidFill>
                  <a:srgbClr val="1205BB"/>
                </a:solidFill>
                <a:latin typeface="Book Antiqua" pitchFamily="18" charset="0"/>
              </a:rPr>
              <a:t>Right </a:t>
            </a:r>
            <a:r>
              <a:rPr lang="en-US" b="1" i="1" dirty="0">
                <a:solidFill>
                  <a:srgbClr val="1205BB"/>
                </a:solidFill>
                <a:latin typeface="Book Antiqua" pitchFamily="18" charset="0"/>
              </a:rPr>
              <a:t>to Succeed Culture</a:t>
            </a:r>
            <a:endParaRPr lang="en-US" dirty="0"/>
          </a:p>
        </p:txBody>
      </p:sp>
      <p:sp>
        <p:nvSpPr>
          <p:cNvPr id="3" name="Content Placeholder 2"/>
          <p:cNvSpPr>
            <a:spLocks noGrp="1"/>
          </p:cNvSpPr>
          <p:nvPr>
            <p:ph idx="1"/>
          </p:nvPr>
        </p:nvSpPr>
        <p:spPr>
          <a:xfrm>
            <a:off x="457200" y="1600201"/>
            <a:ext cx="8229600" cy="1051560"/>
          </a:xfrm>
        </p:spPr>
        <p:txBody>
          <a:bodyPr>
            <a:normAutofit fontScale="85000" lnSpcReduction="20000"/>
          </a:bodyPr>
          <a:lstStyle/>
          <a:p>
            <a:r>
              <a:rPr lang="en-US" sz="2000" dirty="0" smtClean="0"/>
              <a:t>Developing purposeful </a:t>
            </a:r>
            <a:r>
              <a:rPr lang="en-US" sz="2000" b="1" dirty="0" smtClean="0"/>
              <a:t>integrative learning experiences </a:t>
            </a:r>
            <a:r>
              <a:rPr lang="en-US" sz="2000" dirty="0" smtClean="0"/>
              <a:t>that improve “college knowledge” and enhance disciplinary understanding.</a:t>
            </a:r>
          </a:p>
          <a:p>
            <a:r>
              <a:rPr lang="en-US" sz="2000" dirty="0" smtClean="0"/>
              <a:t>Videos of </a:t>
            </a:r>
            <a:r>
              <a:rPr lang="en-US" sz="2000" dirty="0"/>
              <a:t>assignment designs here: </a:t>
            </a:r>
            <a:r>
              <a:rPr lang="en-US" sz="2000" dirty="0">
                <a:hlinkClick r:id="rId2"/>
              </a:rPr>
              <a:t>https://</a:t>
            </a:r>
            <a:r>
              <a:rPr lang="en-US" sz="2000" dirty="0" smtClean="0">
                <a:hlinkClick r:id="rId2"/>
              </a:rPr>
              <a:t>www.lanecc.edu/lc/fresources/faculty-presentations</a:t>
            </a:r>
            <a:r>
              <a:rPr lang="en-US" sz="2000" dirty="0" smtClean="0"/>
              <a:t> </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1" y="2651761"/>
            <a:ext cx="3048000" cy="228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061" y="2646167"/>
            <a:ext cx="2321207" cy="30977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268" y="2651760"/>
            <a:ext cx="2307399" cy="173785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2415" y="4937761"/>
            <a:ext cx="1993892" cy="1799615"/>
          </a:xfrm>
          <a:prstGeom prst="rect">
            <a:avLst/>
          </a:prstGeom>
        </p:spPr>
      </p:pic>
    </p:spTree>
    <p:extLst>
      <p:ext uri="{BB962C8B-B14F-4D97-AF65-F5344CB8AC3E}">
        <p14:creationId xmlns:p14="http://schemas.microsoft.com/office/powerpoint/2010/main" val="4290176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High Impact Practices for a </a:t>
            </a:r>
            <a:br>
              <a:rPr lang="en-US" dirty="0" smtClean="0"/>
            </a:br>
            <a:r>
              <a:rPr lang="en-US" i="1" dirty="0" smtClean="0">
                <a:solidFill>
                  <a:srgbClr val="1205BB"/>
                </a:solidFill>
              </a:rPr>
              <a:t>Right to Succeed Culture</a:t>
            </a:r>
            <a:endParaRPr lang="en-US" i="1" dirty="0">
              <a:solidFill>
                <a:srgbClr val="1205BB"/>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9977" y="1927188"/>
            <a:ext cx="6387738" cy="4382171"/>
          </a:xfrm>
        </p:spPr>
      </p:pic>
    </p:spTree>
    <p:extLst>
      <p:ext uri="{BB962C8B-B14F-4D97-AF65-F5344CB8AC3E}">
        <p14:creationId xmlns:p14="http://schemas.microsoft.com/office/powerpoint/2010/main" val="2954084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9380">
            <a:off x="4943204" y="2066564"/>
            <a:ext cx="3605349" cy="1888395"/>
          </a:xfrm>
          <a:prstGeom prst="rect">
            <a:avLst/>
          </a:prstGeom>
        </p:spPr>
      </p:pic>
      <p:sp>
        <p:nvSpPr>
          <p:cNvPr id="2" name="Title 1"/>
          <p:cNvSpPr>
            <a:spLocks noGrp="1"/>
          </p:cNvSpPr>
          <p:nvPr>
            <p:ph type="title"/>
          </p:nvPr>
        </p:nvSpPr>
        <p:spPr>
          <a:xfrm>
            <a:off x="457200" y="274638"/>
            <a:ext cx="8229600" cy="1488848"/>
          </a:xfrm>
        </p:spPr>
        <p:txBody>
          <a:bodyPr>
            <a:normAutofit fontScale="90000"/>
          </a:bodyPr>
          <a:lstStyle/>
          <a:p>
            <a:r>
              <a:rPr lang="en-US" dirty="0" smtClean="0"/>
              <a:t>Workshops and Curriculum Development and Infusion for a </a:t>
            </a:r>
            <a:r>
              <a:rPr lang="en-US" i="1" dirty="0" smtClean="0">
                <a:solidFill>
                  <a:srgbClr val="1205BB"/>
                </a:solidFill>
              </a:rPr>
              <a:t>Right to </a:t>
            </a:r>
            <a:r>
              <a:rPr lang="en-US" i="1" dirty="0">
                <a:solidFill>
                  <a:srgbClr val="1205BB"/>
                </a:solidFill>
              </a:rPr>
              <a:t>Succeed Culture</a:t>
            </a:r>
            <a:r>
              <a:rPr lang="en-US" dirty="0"/>
              <a:t/>
            </a:r>
            <a:br>
              <a:rPr lang="en-US" dirty="0"/>
            </a:br>
            <a:r>
              <a:rPr lang="en-US" sz="1300" dirty="0">
                <a:hlinkClick r:id="rId3"/>
              </a:rPr>
              <a:t>https://</a:t>
            </a:r>
            <a:r>
              <a:rPr lang="en-US" sz="1300" dirty="0" smtClean="0">
                <a:hlinkClick r:id="rId3"/>
              </a:rPr>
              <a:t>www.lanecc.edu/es/lc/fresources/curricular-infusion-project</a:t>
            </a:r>
            <a:r>
              <a:rPr lang="en-US" sz="1300" dirty="0" smtClean="0"/>
              <a:t/>
            </a:r>
            <a:br>
              <a:rPr lang="en-US" sz="1300" dirty="0" smtClean="0"/>
            </a:br>
            <a:endParaRPr lang="en-US" sz="13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62809" y="3840797"/>
            <a:ext cx="3562867" cy="3017203"/>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70927">
            <a:off x="614183" y="2398188"/>
            <a:ext cx="3625082" cy="205796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767" y="4337724"/>
            <a:ext cx="4245429" cy="2203438"/>
          </a:xfrm>
          <a:prstGeom prst="rect">
            <a:avLst/>
          </a:prstGeom>
        </p:spPr>
      </p:pic>
    </p:spTree>
    <p:extLst>
      <p:ext uri="{BB962C8B-B14F-4D97-AF65-F5344CB8AC3E}">
        <p14:creationId xmlns:p14="http://schemas.microsoft.com/office/powerpoint/2010/main" val="3635012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261257"/>
            <a:ext cx="8007531" cy="1632539"/>
          </a:xfrm>
        </p:spPr>
        <p:txBody>
          <a:bodyPr>
            <a:normAutofit/>
          </a:bodyPr>
          <a:lstStyle/>
          <a:p>
            <a:r>
              <a:rPr lang="en-US" sz="3200" dirty="0" smtClean="0"/>
              <a:t>Tea and Topics for a </a:t>
            </a:r>
            <a:br>
              <a:rPr lang="en-US" sz="3200" dirty="0" smtClean="0"/>
            </a:br>
            <a:r>
              <a:rPr lang="en-US" sz="3200" i="1" dirty="0" smtClean="0">
                <a:solidFill>
                  <a:srgbClr val="1205BB"/>
                </a:solidFill>
              </a:rPr>
              <a:t>Right to </a:t>
            </a:r>
            <a:r>
              <a:rPr lang="en-US" sz="3200" i="1" dirty="0">
                <a:solidFill>
                  <a:srgbClr val="1205BB"/>
                </a:solidFill>
              </a:rPr>
              <a:t>Succeed Culture </a:t>
            </a:r>
            <a:r>
              <a:rPr lang="en-US" sz="3200" dirty="0"/>
              <a:t/>
            </a:r>
            <a:br>
              <a:rPr lang="en-US" sz="3200" dirty="0"/>
            </a:br>
            <a:r>
              <a:rPr lang="en-US" sz="1050" dirty="0">
                <a:hlinkClick r:id="rId2"/>
              </a:rPr>
              <a:t>https://</a:t>
            </a:r>
            <a:r>
              <a:rPr lang="en-US" sz="1050" dirty="0" smtClean="0">
                <a:hlinkClick r:id="rId2"/>
              </a:rPr>
              <a:t>www.lanecc.edu/es/lc/fresources/tea-and-topics</a:t>
            </a:r>
            <a:r>
              <a:rPr lang="en-US" sz="1050" dirty="0" smtClean="0"/>
              <a:t/>
            </a:r>
            <a:br>
              <a:rPr lang="en-US" sz="1050" dirty="0" smtClean="0"/>
            </a:br>
            <a:endParaRPr lang="en-US" sz="105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528" y="1711234"/>
            <a:ext cx="6788944" cy="4414929"/>
          </a:xfrm>
        </p:spPr>
      </p:pic>
    </p:spTree>
    <p:extLst>
      <p:ext uri="{BB962C8B-B14F-4D97-AF65-F5344CB8AC3E}">
        <p14:creationId xmlns:p14="http://schemas.microsoft.com/office/powerpoint/2010/main" val="2312473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College-Wide Conversation for a </a:t>
            </a:r>
            <a:r>
              <a:rPr lang="en-US" i="1" dirty="0" smtClean="0">
                <a:solidFill>
                  <a:srgbClr val="1205BB"/>
                </a:solidFill>
              </a:rPr>
              <a:t>Right to Succeed Culture</a:t>
            </a:r>
            <a:endParaRPr lang="en-US" i="1" dirty="0">
              <a:solidFill>
                <a:srgbClr val="1205BB"/>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989" y="1720618"/>
            <a:ext cx="5316600" cy="3338943"/>
          </a:xfrm>
        </p:spPr>
      </p:pic>
      <p:sp>
        <p:nvSpPr>
          <p:cNvPr id="5" name="TextBox 4"/>
          <p:cNvSpPr txBox="1"/>
          <p:nvPr/>
        </p:nvSpPr>
        <p:spPr>
          <a:xfrm>
            <a:off x="5734594" y="1920240"/>
            <a:ext cx="2743200" cy="3416320"/>
          </a:xfrm>
          <a:prstGeom prst="rect">
            <a:avLst/>
          </a:prstGeom>
          <a:noFill/>
        </p:spPr>
        <p:txBody>
          <a:bodyPr wrap="square" rtlCol="0">
            <a:spAutoFit/>
          </a:bodyPr>
          <a:lstStyle/>
          <a:p>
            <a:r>
              <a:rPr lang="en-US" b="1" dirty="0" err="1" smtClean="0"/>
              <a:t>Inservice</a:t>
            </a:r>
            <a:r>
              <a:rPr lang="en-US" b="1" dirty="0" smtClean="0"/>
              <a:t> presentations for broad dissemination of “Right to Succeed” language about:</a:t>
            </a:r>
          </a:p>
          <a:p>
            <a:pPr marL="285750" indent="-285750">
              <a:buFont typeface="Arial" pitchFamily="34" charset="0"/>
              <a:buChar char="•"/>
            </a:pPr>
            <a:r>
              <a:rPr lang="en-US" b="1" dirty="0" smtClean="0"/>
              <a:t>Integrative Learning (“Titan Ed Talk”)</a:t>
            </a:r>
          </a:p>
          <a:p>
            <a:pPr marL="285750" indent="-285750">
              <a:buFont typeface="Arial" pitchFamily="34" charset="0"/>
              <a:buChar char="•"/>
            </a:pPr>
            <a:r>
              <a:rPr lang="en-US" b="1" dirty="0" smtClean="0"/>
              <a:t>First Year Matters (Spring Conference)</a:t>
            </a:r>
          </a:p>
          <a:p>
            <a:pPr marL="285750" indent="-285750">
              <a:buFont typeface="Arial" pitchFamily="34" charset="0"/>
              <a:buChar char="•"/>
            </a:pPr>
            <a:r>
              <a:rPr lang="en-US" b="1" dirty="0" smtClean="0"/>
              <a:t>Placement, Preparation and Prerequisite (“P-3”) Inventory</a:t>
            </a:r>
          </a:p>
          <a:p>
            <a:pPr marL="285750" indent="-285750">
              <a:buFont typeface="Arial" pitchFamily="34" charset="0"/>
              <a:buChar char="•"/>
            </a:pPr>
            <a:r>
              <a:rPr lang="en-US" b="1" dirty="0" smtClean="0"/>
              <a:t>First Year Philosophy</a:t>
            </a:r>
            <a:endParaRPr lang="en-US" b="1" dirty="0"/>
          </a:p>
        </p:txBody>
      </p:sp>
      <p:sp>
        <p:nvSpPr>
          <p:cNvPr id="6" name="Rectangle 5"/>
          <p:cNvSpPr/>
          <p:nvPr/>
        </p:nvSpPr>
        <p:spPr>
          <a:xfrm>
            <a:off x="667199" y="5336560"/>
            <a:ext cx="4365362" cy="369332"/>
          </a:xfrm>
          <a:prstGeom prst="rect">
            <a:avLst/>
          </a:prstGeom>
        </p:spPr>
        <p:txBody>
          <a:bodyPr wrap="none">
            <a:spAutoFit/>
          </a:bodyPr>
          <a:lstStyle/>
          <a:p>
            <a:r>
              <a:rPr lang="en-US" dirty="0" smtClean="0">
                <a:hlinkClick r:id="rId4"/>
              </a:rPr>
              <a:t>https://www.lanecc.edu/asa/titan-ed-talks</a:t>
            </a:r>
            <a:endParaRPr lang="en-US" dirty="0" smtClean="0"/>
          </a:p>
        </p:txBody>
      </p:sp>
    </p:spTree>
    <p:extLst>
      <p:ext uri="{BB962C8B-B14F-4D97-AF65-F5344CB8AC3E}">
        <p14:creationId xmlns:p14="http://schemas.microsoft.com/office/powerpoint/2010/main" val="2355350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1205BB"/>
                </a:solidFill>
              </a:rPr>
              <a:t>Emerging </a:t>
            </a:r>
            <a:r>
              <a:rPr lang="en-US" i="1" dirty="0" smtClean="0">
                <a:solidFill>
                  <a:srgbClr val="1205BB"/>
                </a:solidFill>
              </a:rPr>
              <a:t>Right to Succeed Culture</a:t>
            </a:r>
            <a:endParaRPr lang="en-US" i="1" dirty="0">
              <a:solidFill>
                <a:srgbClr val="1205BB"/>
              </a:solidFill>
            </a:endParaRPr>
          </a:p>
        </p:txBody>
      </p:sp>
      <p:sp>
        <p:nvSpPr>
          <p:cNvPr id="4" name="Text Placeholder 3"/>
          <p:cNvSpPr>
            <a:spLocks noGrp="1"/>
          </p:cNvSpPr>
          <p:nvPr>
            <p:ph type="body" idx="1"/>
          </p:nvPr>
        </p:nvSpPr>
        <p:spPr>
          <a:xfrm>
            <a:off x="457200" y="1306286"/>
            <a:ext cx="4663440" cy="4937760"/>
          </a:xfrm>
        </p:spPr>
        <p:txBody>
          <a:bodyPr>
            <a:normAutofit fontScale="92500" lnSpcReduction="20000"/>
          </a:bodyPr>
          <a:lstStyle/>
          <a:p>
            <a:pPr marL="457200" indent="-457200">
              <a:buFont typeface="Arial" pitchFamily="34" charset="0"/>
              <a:buChar char="•"/>
            </a:pPr>
            <a:endParaRPr lang="en-US" dirty="0" smtClean="0"/>
          </a:p>
          <a:p>
            <a:pPr marL="457200" indent="-457200">
              <a:buFont typeface="Arial" pitchFamily="34" charset="0"/>
              <a:buChar char="•"/>
            </a:pPr>
            <a:r>
              <a:rPr lang="en-US" dirty="0"/>
              <a:t>Shared value </a:t>
            </a:r>
            <a:r>
              <a:rPr lang="en-US" dirty="0" smtClean="0"/>
              <a:t>“right to succeed”</a:t>
            </a:r>
            <a:endParaRPr lang="en-US" dirty="0"/>
          </a:p>
          <a:p>
            <a:pPr marL="457200" indent="-457200">
              <a:buFont typeface="Arial" pitchFamily="34" charset="0"/>
              <a:buChar char="•"/>
            </a:pPr>
            <a:r>
              <a:rPr lang="en-US" dirty="0" smtClean="0"/>
              <a:t>Common language to talk about it</a:t>
            </a:r>
          </a:p>
          <a:p>
            <a:pPr marL="457200" indent="-457200">
              <a:buFont typeface="Arial" pitchFamily="34" charset="0"/>
              <a:buChar char="•"/>
            </a:pPr>
            <a:r>
              <a:rPr lang="en-US" dirty="0" smtClean="0"/>
              <a:t>Strategies to implement it across disciplines</a:t>
            </a:r>
          </a:p>
          <a:p>
            <a:pPr marL="457200" indent="-457200">
              <a:buFont typeface="Arial" pitchFamily="34" charset="0"/>
              <a:buChar char="•"/>
            </a:pPr>
            <a:r>
              <a:rPr lang="en-US" dirty="0" smtClean="0"/>
              <a:t>Breaking down silos—”everyone’s responsible” </a:t>
            </a:r>
          </a:p>
          <a:p>
            <a:pPr marL="457200" indent="-457200">
              <a:buFont typeface="Arial" pitchFamily="34" charset="0"/>
              <a:buChar char="•"/>
            </a:pPr>
            <a:r>
              <a:rPr lang="en-US" dirty="0" smtClean="0"/>
              <a:t>We now have an environment for the next level of Right to Succeed culture</a:t>
            </a:r>
          </a:p>
        </p:txBody>
      </p:sp>
      <p:pic>
        <p:nvPicPr>
          <p:cNvPr id="2050" name="Picture 2" descr="C:\Users\Family\Documents\Mary\On Course\Text - 7th edition\POSTIT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520" y="1417638"/>
            <a:ext cx="3383280" cy="504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26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5463" cy="1031648"/>
          </a:xfrm>
        </p:spPr>
        <p:txBody>
          <a:bodyPr>
            <a:noAutofit/>
          </a:bodyPr>
          <a:lstStyle/>
          <a:p>
            <a:r>
              <a:rPr lang="en-US" sz="3600" i="1" dirty="0" smtClean="0">
                <a:solidFill>
                  <a:srgbClr val="1205BB"/>
                </a:solidFill>
              </a:rPr>
              <a:t>Cultural Shifts at Your College</a:t>
            </a:r>
            <a:endParaRPr lang="en-US" sz="3600" i="1" dirty="0">
              <a:solidFill>
                <a:srgbClr val="1205BB"/>
              </a:solidFill>
            </a:endParaRPr>
          </a:p>
        </p:txBody>
      </p:sp>
      <p:sp>
        <p:nvSpPr>
          <p:cNvPr id="3" name="Text Placeholder 2"/>
          <p:cNvSpPr>
            <a:spLocks noGrp="1"/>
          </p:cNvSpPr>
          <p:nvPr>
            <p:ph type="body" idx="1"/>
          </p:nvPr>
        </p:nvSpPr>
        <p:spPr>
          <a:xfrm>
            <a:off x="809897" y="1593668"/>
            <a:ext cx="7432766" cy="4288791"/>
          </a:xfrm>
        </p:spPr>
        <p:txBody>
          <a:bodyPr>
            <a:normAutofit lnSpcReduction="10000"/>
          </a:bodyPr>
          <a:lstStyle/>
          <a:p>
            <a:r>
              <a:rPr lang="en-US" b="1" i="1" dirty="0">
                <a:solidFill>
                  <a:srgbClr val="1205BB"/>
                </a:solidFill>
              </a:rPr>
              <a:t>Activity</a:t>
            </a:r>
            <a:r>
              <a:rPr lang="en-US" dirty="0"/>
              <a:t>:</a:t>
            </a:r>
          </a:p>
          <a:p>
            <a:pPr marL="457200" indent="-457200">
              <a:buFont typeface="Arial" pitchFamily="34" charset="0"/>
              <a:buChar char="•"/>
            </a:pPr>
            <a:r>
              <a:rPr lang="en-US" sz="2400" dirty="0" smtClean="0"/>
              <a:t>Individually create </a:t>
            </a:r>
            <a:r>
              <a:rPr lang="en-US" sz="2400" dirty="0"/>
              <a:t>quick list of </a:t>
            </a:r>
            <a:r>
              <a:rPr lang="en-US" sz="2400" dirty="0" smtClean="0"/>
              <a:t> </a:t>
            </a:r>
            <a:r>
              <a:rPr lang="en-US" sz="2400" dirty="0"/>
              <a:t>cultural shifts </a:t>
            </a:r>
            <a:r>
              <a:rPr lang="en-US" sz="2400" dirty="0" smtClean="0"/>
              <a:t>required </a:t>
            </a:r>
            <a:r>
              <a:rPr lang="en-US" sz="2400" dirty="0"/>
              <a:t>to implement </a:t>
            </a:r>
            <a:r>
              <a:rPr lang="en-US" sz="2400" dirty="0" smtClean="0"/>
              <a:t>right </a:t>
            </a:r>
            <a:r>
              <a:rPr lang="en-US" sz="2400" dirty="0"/>
              <a:t>to succeed </a:t>
            </a:r>
            <a:r>
              <a:rPr lang="en-US" sz="2400" dirty="0" smtClean="0"/>
              <a:t>solutions at your institution? (SOLO 1 min)</a:t>
            </a:r>
          </a:p>
          <a:p>
            <a:pPr marL="457200" indent="-457200">
              <a:buFont typeface="Arial" pitchFamily="34" charset="0"/>
              <a:buChar char="•"/>
            </a:pPr>
            <a:r>
              <a:rPr lang="en-US" sz="2400" dirty="0" smtClean="0"/>
              <a:t>In groups of 3, </a:t>
            </a:r>
            <a:r>
              <a:rPr lang="en-US" sz="2400" dirty="0"/>
              <a:t>each person briefly share one </a:t>
            </a:r>
            <a:r>
              <a:rPr lang="en-US" sz="2400" dirty="0" smtClean="0"/>
              <a:t>cultural shift needed (SHARE 5 </a:t>
            </a:r>
            <a:r>
              <a:rPr lang="en-US" sz="2400" dirty="0"/>
              <a:t>min)</a:t>
            </a:r>
          </a:p>
          <a:p>
            <a:pPr marL="457200" indent="-457200">
              <a:buFont typeface="Arial" pitchFamily="34" charset="0"/>
              <a:buChar char="•"/>
            </a:pPr>
            <a:r>
              <a:rPr lang="en-US" sz="2400" dirty="0" smtClean="0"/>
              <a:t>In groups of 3, select one cultural shift and </a:t>
            </a:r>
            <a:r>
              <a:rPr lang="en-US" sz="2400" dirty="0"/>
              <a:t>brainstorm </a:t>
            </a:r>
            <a:r>
              <a:rPr lang="en-US" sz="2400" dirty="0" smtClean="0"/>
              <a:t>faculty/staff development strategies that will contribute to the needed cultural shift (5 min)</a:t>
            </a:r>
            <a:endParaRPr lang="en-US" sz="2400" dirty="0"/>
          </a:p>
          <a:p>
            <a:pPr marL="457200" indent="-457200">
              <a:buFont typeface="Arial" pitchFamily="34" charset="0"/>
              <a:buChar char="•"/>
            </a:pPr>
            <a:r>
              <a:rPr lang="en-US" sz="2400" dirty="0" smtClean="0"/>
              <a:t>Discuss with the room (3 </a:t>
            </a:r>
            <a:r>
              <a:rPr lang="en-US" sz="2400" dirty="0"/>
              <a:t>min)</a:t>
            </a:r>
          </a:p>
          <a:p>
            <a:pPr marL="457200" indent="-457200">
              <a:buFont typeface="Arial" pitchFamily="34" charset="0"/>
              <a:buChar char="•"/>
            </a:pPr>
            <a:endParaRPr lang="en-US" dirty="0"/>
          </a:p>
          <a:p>
            <a:pPr marL="457200" indent="-457200">
              <a:buFont typeface="Arial" pitchFamily="34" charset="0"/>
              <a:buChar char="•"/>
            </a:pPr>
            <a:endParaRPr lang="en-US" dirty="0"/>
          </a:p>
        </p:txBody>
      </p:sp>
    </p:spTree>
    <p:extLst>
      <p:ext uri="{BB962C8B-B14F-4D97-AF65-F5344CB8AC3E}">
        <p14:creationId xmlns:p14="http://schemas.microsoft.com/office/powerpoint/2010/main" val="278090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31" y="304800"/>
            <a:ext cx="4715692" cy="1447800"/>
          </a:xfrm>
        </p:spPr>
        <p:txBody>
          <a:bodyPr>
            <a:normAutofit fontScale="90000"/>
          </a:bodyPr>
          <a:lstStyle/>
          <a:p>
            <a:pPr algn="l"/>
            <a:r>
              <a:rPr lang="en-US" dirty="0" smtClean="0">
                <a:solidFill>
                  <a:srgbClr val="1205BB"/>
                </a:solidFill>
              </a:rPr>
              <a:t>For Cultural Change to Happen</a:t>
            </a:r>
            <a:br>
              <a:rPr lang="en-US" dirty="0" smtClean="0">
                <a:solidFill>
                  <a:srgbClr val="1205BB"/>
                </a:solidFill>
              </a:rPr>
            </a:br>
            <a:r>
              <a:rPr lang="en-US" sz="3600" i="1" dirty="0" smtClean="0"/>
              <a:t>What’s Needed</a:t>
            </a:r>
            <a:r>
              <a:rPr lang="en-US" dirty="0" smtClean="0"/>
              <a:t>?</a:t>
            </a:r>
            <a:endParaRPr lang="en-US" dirty="0"/>
          </a:p>
        </p:txBody>
      </p:sp>
      <p:sp>
        <p:nvSpPr>
          <p:cNvPr id="3" name="Text Placeholder 2"/>
          <p:cNvSpPr>
            <a:spLocks noGrp="1"/>
          </p:cNvSpPr>
          <p:nvPr>
            <p:ph type="body" idx="1"/>
          </p:nvPr>
        </p:nvSpPr>
        <p:spPr>
          <a:xfrm>
            <a:off x="457200" y="1752600"/>
            <a:ext cx="8229600" cy="4861560"/>
          </a:xfrm>
        </p:spPr>
        <p:txBody>
          <a:bodyPr>
            <a:normAutofit fontScale="77500" lnSpcReduction="20000"/>
          </a:bodyPr>
          <a:lstStyle/>
          <a:p>
            <a:pPr marL="457200" indent="-457200">
              <a:buFont typeface="Arial" pitchFamily="34" charset="0"/>
              <a:buChar char="•"/>
            </a:pPr>
            <a:endParaRPr lang="en-US" dirty="0" smtClean="0"/>
          </a:p>
          <a:p>
            <a:pPr marL="457200" indent="-457200">
              <a:buFont typeface="Arial" pitchFamily="34" charset="0"/>
              <a:buChar char="•"/>
            </a:pPr>
            <a:r>
              <a:rPr lang="en-US" dirty="0" smtClean="0"/>
              <a:t>Demonstrate outcomes through quantitative and qualitative information</a:t>
            </a:r>
          </a:p>
          <a:p>
            <a:pPr marL="457200" indent="-457200">
              <a:buFont typeface="Arial" pitchFamily="34" charset="0"/>
              <a:buChar char="•"/>
            </a:pPr>
            <a:r>
              <a:rPr lang="en-US" dirty="0" smtClean="0"/>
              <a:t>Carving out time and opportunity for conversation. That’s where change begins and continues: faculty need to try out, reflect on and share changes big and small: successes, struggles, resistance, ideas.</a:t>
            </a:r>
          </a:p>
          <a:p>
            <a:pPr marL="457200" indent="-457200">
              <a:buFont typeface="Arial" pitchFamily="34" charset="0"/>
              <a:buChar char="•"/>
            </a:pPr>
            <a:r>
              <a:rPr lang="en-US" dirty="0" smtClean="0"/>
              <a:t>Feedback loop promotes continual innovation and improvement: Keeping everyone apprised of how what they are doing in their classrooms and elsewhere is impacting student success </a:t>
            </a:r>
          </a:p>
          <a:p>
            <a:pPr marL="457200" indent="-457200">
              <a:buFont typeface="Arial" pitchFamily="34" charset="0"/>
              <a:buChar char="•"/>
            </a:pPr>
            <a:r>
              <a:rPr lang="en-US" dirty="0" smtClean="0"/>
              <a:t>Sharing our work and developing expertise: Workshop artifacts and curricular infusions</a:t>
            </a:r>
          </a:p>
          <a:p>
            <a:pPr marL="457200" indent="-457200">
              <a:buFont typeface="Arial" pitchFamily="34" charset="0"/>
              <a:buChar char="•"/>
            </a:pPr>
            <a:r>
              <a:rPr lang="en-US" dirty="0" smtClean="0"/>
              <a:t>Community of practice with collaborative leadership</a:t>
            </a:r>
          </a:p>
          <a:p>
            <a:pPr marL="457200" indent="-457200">
              <a:buFont typeface="Arial" pitchFamily="34" charset="0"/>
              <a:buChar char="•"/>
            </a:pPr>
            <a:r>
              <a:rPr lang="en-US" dirty="0" smtClean="0"/>
              <a:t>This is ongoing work! </a:t>
            </a:r>
            <a:endParaRPr lang="en-US" dirty="0"/>
          </a:p>
        </p:txBody>
      </p:sp>
      <p:pic>
        <p:nvPicPr>
          <p:cNvPr id="3074" name="Picture 2" descr="http://3.bp.blogspot.com/-HioWtHsgrcw/TdRUhxX2MgI/AAAAAAAAADg/JrGzTgJCGSE/s1600/POSTITSANDQUESTIONS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102" y="0"/>
            <a:ext cx="3095898" cy="194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9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205BB"/>
                </a:solidFill>
              </a:rPr>
              <a:t>Our Work Today</a:t>
            </a:r>
            <a:endParaRPr lang="en-US" dirty="0">
              <a:solidFill>
                <a:srgbClr val="1205BB"/>
              </a:solidFill>
            </a:endParaRPr>
          </a:p>
        </p:txBody>
      </p:sp>
      <p:sp>
        <p:nvSpPr>
          <p:cNvPr id="3" name="Content Placeholder 2"/>
          <p:cNvSpPr>
            <a:spLocks noGrp="1"/>
          </p:cNvSpPr>
          <p:nvPr>
            <p:ph idx="1"/>
          </p:nvPr>
        </p:nvSpPr>
        <p:spPr/>
        <p:txBody>
          <a:bodyPr>
            <a:normAutofit lnSpcReduction="10000"/>
          </a:bodyPr>
          <a:lstStyle/>
          <a:p>
            <a:r>
              <a:rPr lang="en-US" dirty="0" smtClean="0"/>
              <a:t>Talk about the development of a student success culture at Lane</a:t>
            </a:r>
          </a:p>
          <a:p>
            <a:r>
              <a:rPr lang="en-US" dirty="0" smtClean="0"/>
              <a:t>Overview of our institutional strategies </a:t>
            </a:r>
          </a:p>
          <a:p>
            <a:r>
              <a:rPr lang="en-US" dirty="0" smtClean="0"/>
              <a:t>Focus on our Faculty Development </a:t>
            </a:r>
          </a:p>
          <a:p>
            <a:r>
              <a:rPr lang="en-US" dirty="0" smtClean="0"/>
              <a:t>How Faculty Development fits into a shift from a “Freedom to Fail” culture to a “Right to Succeed Culture</a:t>
            </a:r>
          </a:p>
          <a:p>
            <a:r>
              <a:rPr lang="en-US" dirty="0" smtClean="0"/>
              <a:t>Invite you to consider your own student success culture </a:t>
            </a:r>
            <a:endParaRPr lang="en-US" dirty="0"/>
          </a:p>
        </p:txBody>
      </p:sp>
    </p:spTree>
    <p:extLst>
      <p:ext uri="{BB962C8B-B14F-4D97-AF65-F5344CB8AC3E}">
        <p14:creationId xmlns:p14="http://schemas.microsoft.com/office/powerpoint/2010/main" val="2648641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41960"/>
            <a:ext cx="8820150" cy="5940088"/>
          </a:xfrm>
          <a:prstGeom prst="rect">
            <a:avLst/>
          </a:prstGeom>
        </p:spPr>
        <p:txBody>
          <a:bodyPr wrap="square">
            <a:spAutoFit/>
          </a:bodyPr>
          <a:lstStyle/>
          <a:p>
            <a:r>
              <a:rPr lang="en-US" sz="4000" dirty="0" smtClean="0">
                <a:solidFill>
                  <a:srgbClr val="1205BB"/>
                </a:solidFill>
              </a:rPr>
              <a:t>Resources and Examples of Activities</a:t>
            </a:r>
          </a:p>
          <a:p>
            <a:endParaRPr lang="en-US" i="1" dirty="0" smtClean="0"/>
          </a:p>
          <a:p>
            <a:r>
              <a:rPr lang="en-US" i="1" dirty="0" smtClean="0"/>
              <a:t>Learning Communities at Lane: A Fast Lane to Success </a:t>
            </a:r>
            <a:r>
              <a:rPr lang="en-US" dirty="0" smtClean="0"/>
              <a:t>Video </a:t>
            </a:r>
          </a:p>
          <a:p>
            <a:r>
              <a:rPr lang="en-US" dirty="0">
                <a:hlinkClick r:id="rId2"/>
              </a:rPr>
              <a:t>http://</a:t>
            </a:r>
            <a:r>
              <a:rPr lang="en-US" dirty="0" smtClean="0">
                <a:hlinkClick r:id="rId2"/>
              </a:rPr>
              <a:t>www.youtube.com/watch?feature=player_embedded&amp;v=pLZWZ91343Y</a:t>
            </a:r>
            <a:r>
              <a:rPr lang="en-US" dirty="0" smtClean="0"/>
              <a:t> </a:t>
            </a:r>
          </a:p>
          <a:p>
            <a:endParaRPr lang="en-US" sz="1600" b="1" dirty="0"/>
          </a:p>
          <a:p>
            <a:r>
              <a:rPr lang="en-US" dirty="0" smtClean="0"/>
              <a:t>Science teachers helping students to find the resources available to help them understand</a:t>
            </a:r>
            <a:endParaRPr lang="en-US" dirty="0"/>
          </a:p>
          <a:p>
            <a:r>
              <a:rPr lang="en-US" dirty="0" smtClean="0">
                <a:solidFill>
                  <a:srgbClr val="1205BB"/>
                </a:solidFill>
                <a:hlinkClick r:id="rId3"/>
              </a:rPr>
              <a:t>http</a:t>
            </a:r>
            <a:r>
              <a:rPr lang="en-US" dirty="0">
                <a:solidFill>
                  <a:srgbClr val="1205BB"/>
                </a:solidFill>
                <a:hlinkClick r:id="rId3"/>
              </a:rPr>
              <a:t>://</a:t>
            </a:r>
            <a:r>
              <a:rPr lang="en-US" dirty="0" smtClean="0">
                <a:solidFill>
                  <a:srgbClr val="1205BB"/>
                </a:solidFill>
                <a:hlinkClick r:id="rId3"/>
              </a:rPr>
              <a:t>www.youtube.com/watch?v=THyNMwaIf9c&amp;feature=youtu.be</a:t>
            </a:r>
            <a:endParaRPr lang="en-US" dirty="0" smtClean="0">
              <a:solidFill>
                <a:srgbClr val="1205BB"/>
              </a:solidFill>
            </a:endParaRPr>
          </a:p>
          <a:p>
            <a:endParaRPr lang="en-US" dirty="0"/>
          </a:p>
          <a:p>
            <a:r>
              <a:rPr lang="en-US" dirty="0" smtClean="0"/>
              <a:t>“Integrative Learning” as a new language: Titan Ed Talk</a:t>
            </a:r>
          </a:p>
          <a:p>
            <a:r>
              <a:rPr lang="en-US" dirty="0">
                <a:hlinkClick r:id="rId4"/>
              </a:rPr>
              <a:t>https://</a:t>
            </a:r>
            <a:r>
              <a:rPr lang="en-US" dirty="0" smtClean="0">
                <a:hlinkClick r:id="rId4"/>
              </a:rPr>
              <a:t>www.lanecc.edu/asa/titan-ed-talks</a:t>
            </a:r>
            <a:endParaRPr lang="en-US" dirty="0" smtClean="0"/>
          </a:p>
          <a:p>
            <a:endParaRPr lang="en-US" dirty="0"/>
          </a:p>
          <a:p>
            <a:r>
              <a:rPr lang="en-US" dirty="0" smtClean="0"/>
              <a:t>Cross-disciplinary talk about “a junior version of the whole game”</a:t>
            </a:r>
          </a:p>
          <a:p>
            <a:r>
              <a:rPr lang="en-US" dirty="0">
                <a:solidFill>
                  <a:srgbClr val="1205BB"/>
                </a:solidFill>
                <a:hlinkClick r:id="rId5"/>
              </a:rPr>
              <a:t>http://</a:t>
            </a:r>
            <a:r>
              <a:rPr lang="en-US" dirty="0" smtClean="0">
                <a:solidFill>
                  <a:srgbClr val="1205BB"/>
                </a:solidFill>
                <a:hlinkClick r:id="rId5"/>
              </a:rPr>
              <a:t>www.youtube.com/watch?v=AglJbDM2Dok&amp;feature=youtu.be</a:t>
            </a:r>
            <a:endParaRPr lang="en-US" dirty="0" smtClean="0">
              <a:solidFill>
                <a:srgbClr val="1205BB"/>
              </a:solidFill>
            </a:endParaRPr>
          </a:p>
          <a:p>
            <a:endParaRPr lang="en-US" dirty="0"/>
          </a:p>
          <a:p>
            <a:r>
              <a:rPr lang="en-US" dirty="0" smtClean="0"/>
              <a:t>Science and argumentative writing teachers on climate change and climate change skeptics</a:t>
            </a:r>
          </a:p>
          <a:p>
            <a:r>
              <a:rPr lang="en-US" dirty="0">
                <a:solidFill>
                  <a:srgbClr val="1205BB"/>
                </a:solidFill>
                <a:hlinkClick r:id="rId5"/>
              </a:rPr>
              <a:t>http://</a:t>
            </a:r>
            <a:r>
              <a:rPr lang="en-US" dirty="0" smtClean="0">
                <a:solidFill>
                  <a:srgbClr val="1205BB"/>
                </a:solidFill>
                <a:hlinkClick r:id="rId5"/>
              </a:rPr>
              <a:t>www.youtube.com/watch?v=AglJbDM2Dok&amp;feature=youtu.b</a:t>
            </a:r>
            <a:r>
              <a:rPr lang="en-US" dirty="0" smtClean="0">
                <a:hlinkClick r:id="rId5"/>
              </a:rPr>
              <a:t>e</a:t>
            </a:r>
            <a:r>
              <a:rPr lang="en-US" dirty="0" smtClean="0"/>
              <a:t> </a:t>
            </a:r>
          </a:p>
          <a:p>
            <a:endParaRPr lang="en-US" dirty="0"/>
          </a:p>
          <a:p>
            <a:endParaRPr lang="en-US" dirty="0"/>
          </a:p>
        </p:txBody>
      </p:sp>
    </p:spTree>
    <p:extLst>
      <p:ext uri="{BB962C8B-B14F-4D97-AF65-F5344CB8AC3E}">
        <p14:creationId xmlns:p14="http://schemas.microsoft.com/office/powerpoint/2010/main" val="2222915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160" y="1541417"/>
            <a:ext cx="7772400" cy="2215991"/>
          </a:xfrm>
          <a:prstGeom prst="rect">
            <a:avLst/>
          </a:prstGeom>
          <a:noFill/>
        </p:spPr>
        <p:txBody>
          <a:bodyPr wrap="square" rtlCol="0">
            <a:spAutoFit/>
          </a:bodyPr>
          <a:lstStyle/>
          <a:p>
            <a:r>
              <a:rPr lang="en-US" sz="2400" dirty="0" smtClean="0"/>
              <a:t>Find this presentation at </a:t>
            </a:r>
            <a:br>
              <a:rPr lang="en-US" sz="2400" dirty="0" smtClean="0"/>
            </a:br>
            <a:r>
              <a:rPr lang="en-US" sz="2400" dirty="0" smtClean="0"/>
              <a:t>Lane Community College Learning Communities Faculty Resource Site:</a:t>
            </a:r>
          </a:p>
          <a:p>
            <a:endParaRPr lang="en-US" sz="2400" dirty="0"/>
          </a:p>
          <a:p>
            <a:r>
              <a:rPr lang="en-US" sz="2400" dirty="0">
                <a:hlinkClick r:id="rId2"/>
              </a:rPr>
              <a:t>https://</a:t>
            </a:r>
            <a:r>
              <a:rPr lang="en-US" sz="2400" dirty="0" smtClean="0">
                <a:hlinkClick r:id="rId2"/>
              </a:rPr>
              <a:t>www.lanecc.edu/lc/fresources/faculty-resources</a:t>
            </a:r>
            <a:endParaRPr lang="en-US" sz="2400" dirty="0" smtClean="0"/>
          </a:p>
          <a:p>
            <a:endParaRPr lang="en-US" dirty="0"/>
          </a:p>
        </p:txBody>
      </p:sp>
    </p:spTree>
    <p:extLst>
      <p:ext uri="{BB962C8B-B14F-4D97-AF65-F5344CB8AC3E}">
        <p14:creationId xmlns:p14="http://schemas.microsoft.com/office/powerpoint/2010/main" val="42870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45156"/>
          </a:xfrm>
        </p:spPr>
        <p:txBody>
          <a:bodyPr/>
          <a:lstStyle/>
          <a:p>
            <a:r>
              <a:rPr lang="en-US" dirty="0">
                <a:solidFill>
                  <a:srgbClr val="1205BB"/>
                </a:solidFill>
              </a:rPr>
              <a:t>Systemic Change</a:t>
            </a:r>
          </a:p>
        </p:txBody>
      </p:sp>
      <p:sp>
        <p:nvSpPr>
          <p:cNvPr id="3" name="Content Placeholder 2"/>
          <p:cNvSpPr>
            <a:spLocks noGrp="1"/>
          </p:cNvSpPr>
          <p:nvPr>
            <p:ph idx="1"/>
          </p:nvPr>
        </p:nvSpPr>
        <p:spPr>
          <a:xfrm>
            <a:off x="927464" y="1841501"/>
            <a:ext cx="7759336" cy="4184650"/>
          </a:xfrm>
        </p:spPr>
        <p:txBody>
          <a:bodyPr>
            <a:normAutofit/>
          </a:bodyPr>
          <a:lstStyle/>
          <a:p>
            <a:pPr marL="342900" lvl="1" indent="-342900">
              <a:buFont typeface="Arial" pitchFamily="34" charset="0"/>
              <a:buChar char="•"/>
            </a:pPr>
            <a:r>
              <a:rPr lang="en-US" dirty="0" smtClean="0"/>
              <a:t>A comprehensive, integrated FYE </a:t>
            </a:r>
          </a:p>
          <a:p>
            <a:pPr marL="342900" lvl="1" indent="-342900">
              <a:buFont typeface="Arial" pitchFamily="34" charset="0"/>
              <a:buChar char="•"/>
            </a:pPr>
            <a:r>
              <a:rPr lang="en-US" dirty="0" smtClean="0"/>
              <a:t>Takes </a:t>
            </a:r>
            <a:r>
              <a:rPr lang="en-US" dirty="0"/>
              <a:t>developing a common language – Success Principles, College Knowledge, Right to Succeed, Everyone’s </a:t>
            </a:r>
            <a:r>
              <a:rPr lang="en-US" dirty="0" smtClean="0"/>
              <a:t>Responsible</a:t>
            </a:r>
          </a:p>
          <a:p>
            <a:r>
              <a:rPr lang="en-US" sz="2800" dirty="0" smtClean="0"/>
              <a:t>Intentional</a:t>
            </a:r>
            <a:endParaRPr lang="en-US" sz="2800" dirty="0"/>
          </a:p>
          <a:p>
            <a:r>
              <a:rPr lang="en-US" sz="2800" dirty="0" smtClean="0"/>
              <a:t>Collaborative</a:t>
            </a:r>
            <a:endParaRPr lang="en-US" sz="2800" dirty="0"/>
          </a:p>
          <a:p>
            <a:r>
              <a:rPr lang="en-US" sz="2800" dirty="0"/>
              <a:t>Integrated</a:t>
            </a:r>
          </a:p>
          <a:p>
            <a:r>
              <a:rPr lang="en-US" sz="2800" dirty="0"/>
              <a:t>Comprehensive</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843" t="32717" b="47942"/>
          <a:stretch/>
        </p:blipFill>
        <p:spPr>
          <a:xfrm>
            <a:off x="4191001" y="3792402"/>
            <a:ext cx="4952999" cy="30655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199"/>
            <a:ext cx="8229600" cy="1698171"/>
          </a:xfrm>
        </p:spPr>
        <p:txBody>
          <a:bodyPr>
            <a:normAutofit fontScale="90000"/>
          </a:bodyPr>
          <a:lstStyle/>
          <a:p>
            <a:r>
              <a:rPr lang="en-US" sz="3600" dirty="0"/>
              <a:t>Noel Levitz Student Success Formula:</a:t>
            </a:r>
            <a:br>
              <a:rPr lang="en-US" sz="3600" dirty="0"/>
            </a:br>
            <a:r>
              <a:rPr lang="en-US" dirty="0"/>
              <a:t>Touchstone </a:t>
            </a:r>
            <a:r>
              <a:rPr lang="en-US" dirty="0" smtClean="0"/>
              <a:t>of </a:t>
            </a:r>
            <a:r>
              <a:rPr lang="en-US" dirty="0"/>
              <a:t>Our </a:t>
            </a:r>
            <a:r>
              <a:rPr lang="en-US" dirty="0" smtClean="0"/>
              <a:t/>
            </a:r>
            <a:br>
              <a:rPr lang="en-US" dirty="0" smtClean="0"/>
            </a:br>
            <a:r>
              <a:rPr lang="en-US" dirty="0" smtClean="0"/>
              <a:t>Student </a:t>
            </a:r>
            <a:r>
              <a:rPr lang="en-US" dirty="0"/>
              <a:t>Success Design</a:t>
            </a:r>
          </a:p>
        </p:txBody>
      </p:sp>
      <p:sp>
        <p:nvSpPr>
          <p:cNvPr id="5" name="Content Placeholder 4"/>
          <p:cNvSpPr>
            <a:spLocks noGrp="1"/>
          </p:cNvSpPr>
          <p:nvPr>
            <p:ph idx="1"/>
          </p:nvPr>
        </p:nvSpPr>
        <p:spPr>
          <a:xfrm>
            <a:off x="1136468" y="1852909"/>
            <a:ext cx="6988629" cy="4678519"/>
          </a:xfrm>
        </p:spPr>
        <p:txBody>
          <a:bodyPr>
            <a:normAutofit fontScale="92500" lnSpcReduction="10000"/>
          </a:bodyPr>
          <a:lstStyle/>
          <a:p>
            <a:pPr marL="0" indent="0">
              <a:buNone/>
            </a:pPr>
            <a:endParaRPr lang="en-US" sz="3900" dirty="0" smtClean="0"/>
          </a:p>
          <a:p>
            <a:pPr marL="0" indent="0">
              <a:buNone/>
            </a:pPr>
            <a:endParaRPr lang="en-US" sz="4000" b="1" i="1" dirty="0" smtClean="0">
              <a:latin typeface="Book Antiqua" pitchFamily="18" charset="0"/>
            </a:endParaRPr>
          </a:p>
          <a:p>
            <a:pPr marL="0" indent="0">
              <a:buNone/>
            </a:pPr>
            <a:r>
              <a:rPr lang="en-US" sz="4000" b="1" i="1" dirty="0" smtClean="0">
                <a:latin typeface="Book Antiqua" pitchFamily="18" charset="0"/>
              </a:rPr>
              <a:t>Engagement + Learning + Satisfaction = </a:t>
            </a:r>
            <a:r>
              <a:rPr lang="en-US" sz="4000" b="1" i="1" dirty="0" smtClean="0">
                <a:solidFill>
                  <a:srgbClr val="1205BB"/>
                </a:solidFill>
                <a:latin typeface="Book Antiqua" pitchFamily="18" charset="0"/>
              </a:rPr>
              <a:t>Student </a:t>
            </a:r>
            <a:r>
              <a:rPr lang="en-US" sz="4000" b="1" i="1" dirty="0">
                <a:solidFill>
                  <a:srgbClr val="1205BB"/>
                </a:solidFill>
                <a:latin typeface="Book Antiqua" pitchFamily="18" charset="0"/>
              </a:rPr>
              <a:t>Success</a:t>
            </a:r>
          </a:p>
          <a:p>
            <a:pPr marL="0" indent="0" algn="r">
              <a:buNone/>
            </a:pPr>
            <a:r>
              <a:rPr lang="en-US" sz="2400" dirty="0" smtClean="0"/>
              <a:t> </a:t>
            </a:r>
            <a:r>
              <a:rPr lang="en-US" sz="2400" dirty="0"/>
              <a:t>(2003</a:t>
            </a:r>
            <a:r>
              <a:rPr lang="en-US" sz="2400" dirty="0" smtClean="0"/>
              <a:t>)</a:t>
            </a:r>
          </a:p>
          <a:p>
            <a:pPr marL="0" indent="0">
              <a:buNone/>
            </a:pPr>
            <a:endParaRPr lang="en-US" sz="2400" dirty="0" smtClean="0"/>
          </a:p>
          <a:p>
            <a:r>
              <a:rPr lang="en-US" sz="2400" dirty="0" smtClean="0"/>
              <a:t>All changes and improvements have been mapped onto improving of one of these elements. </a:t>
            </a:r>
          </a:p>
          <a:p>
            <a:r>
              <a:rPr lang="en-US" sz="2400" dirty="0" smtClean="0"/>
              <a:t>Provided clarity and direction throughout. </a:t>
            </a:r>
          </a:p>
          <a:p>
            <a:r>
              <a:rPr lang="en-US" sz="2400" dirty="0" smtClean="0"/>
              <a:t>Evaluation based on these elements.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3600" dirty="0" smtClean="0">
                <a:solidFill>
                  <a:srgbClr val="1205BB"/>
                </a:solidFill>
              </a:rPr>
              <a:t>Changing Lane’s Culture </a:t>
            </a:r>
            <a:br>
              <a:rPr lang="en-US" sz="3600" dirty="0" smtClean="0">
                <a:solidFill>
                  <a:srgbClr val="1205BB"/>
                </a:solidFill>
              </a:rPr>
            </a:br>
            <a:r>
              <a:rPr lang="en-US" sz="3600" dirty="0" smtClean="0">
                <a:solidFill>
                  <a:srgbClr val="1205BB"/>
                </a:solidFill>
              </a:rPr>
              <a:t>for</a:t>
            </a:r>
            <a:r>
              <a:rPr lang="en-US" sz="3600" dirty="0" smtClean="0"/>
              <a:t> </a:t>
            </a:r>
            <a:r>
              <a:rPr lang="en-US" sz="3600" dirty="0" smtClean="0">
                <a:solidFill>
                  <a:srgbClr val="1205BB"/>
                </a:solidFill>
              </a:rPr>
              <a:t>Student Success</a:t>
            </a:r>
            <a:endParaRPr lang="en-US" sz="3600" dirty="0">
              <a:solidFill>
                <a:srgbClr val="1205BB"/>
              </a:solidFill>
            </a:endParaRPr>
          </a:p>
        </p:txBody>
      </p:sp>
      <p:sp>
        <p:nvSpPr>
          <p:cNvPr id="3" name="Content Placeholder 2"/>
          <p:cNvSpPr>
            <a:spLocks noGrp="1"/>
          </p:cNvSpPr>
          <p:nvPr>
            <p:ph idx="1"/>
          </p:nvPr>
        </p:nvSpPr>
        <p:spPr>
          <a:xfrm>
            <a:off x="457200" y="1600200"/>
            <a:ext cx="8229600" cy="4907280"/>
          </a:xfrm>
        </p:spPr>
        <p:txBody>
          <a:bodyPr>
            <a:normAutofit/>
          </a:bodyPr>
          <a:lstStyle/>
          <a:p>
            <a:r>
              <a:rPr lang="en-US" sz="2200" dirty="0" smtClean="0"/>
              <a:t>Numerous FYE strategies to improve success</a:t>
            </a:r>
          </a:p>
          <a:p>
            <a:r>
              <a:rPr lang="en-US" sz="2200" dirty="0" smtClean="0"/>
              <a:t>Faculty Development was one strategy</a:t>
            </a:r>
          </a:p>
          <a:p>
            <a:r>
              <a:rPr lang="en-US" sz="2200" dirty="0"/>
              <a:t>Discovered that intentional faculty development strategy is absolutely critical to improving engagement, learning, and satisfaction</a:t>
            </a:r>
          </a:p>
          <a:p>
            <a:pPr lvl="1"/>
            <a:r>
              <a:rPr lang="en-US" sz="2000" b="1" i="1" dirty="0"/>
              <a:t>Not an add-on</a:t>
            </a:r>
          </a:p>
          <a:p>
            <a:pPr lvl="1"/>
            <a:r>
              <a:rPr lang="en-US" sz="2000" b="1" i="1" dirty="0" smtClean="0"/>
              <a:t>Dynamic and responsive</a:t>
            </a:r>
            <a:endParaRPr lang="en-US" sz="2000" b="1" i="1" dirty="0"/>
          </a:p>
          <a:p>
            <a:pPr lvl="1"/>
            <a:r>
              <a:rPr lang="en-US" sz="2000" b="1" i="1" dirty="0" smtClean="0"/>
              <a:t>Developmental-room to grow</a:t>
            </a:r>
            <a:endParaRPr lang="en-US" sz="2000" b="1" i="1" dirty="0"/>
          </a:p>
          <a:p>
            <a:pPr lvl="1"/>
            <a:r>
              <a:rPr lang="en-US" sz="2000" b="1" i="1" dirty="0" smtClean="0"/>
              <a:t>Requires skilled, committed </a:t>
            </a:r>
          </a:p>
          <a:p>
            <a:pPr lvl="1">
              <a:buNone/>
            </a:pPr>
            <a:r>
              <a:rPr lang="en-US" sz="2000" b="1" i="1" dirty="0" smtClean="0"/>
              <a:t>leadership</a:t>
            </a:r>
            <a:endParaRPr lang="en-US" sz="2000" b="1" i="1" dirty="0"/>
          </a:p>
          <a:p>
            <a:pPr lvl="1"/>
            <a:r>
              <a:rPr lang="en-US" sz="2000" b="1" i="1" dirty="0" smtClean="0"/>
              <a:t>Committed resources </a:t>
            </a:r>
          </a:p>
          <a:p>
            <a:pPr lvl="1"/>
            <a:r>
              <a:rPr lang="en-US" sz="2000" b="1" i="1" dirty="0" smtClean="0"/>
              <a:t>Multiple opportunities over extended period </a:t>
            </a:r>
          </a:p>
        </p:txBody>
      </p:sp>
      <p:pic>
        <p:nvPicPr>
          <p:cNvPr id="1027" name="Picture 3" descr="C:\Users\Family\Pictures\2010_04_22\IMG_0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788" y="3289677"/>
            <a:ext cx="4235212" cy="22424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76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0336"/>
          </a:xfrm>
        </p:spPr>
        <p:txBody>
          <a:bodyPr>
            <a:noAutofit/>
          </a:bodyPr>
          <a:lstStyle/>
          <a:p>
            <a:r>
              <a:rPr lang="en-US" sz="2800" dirty="0"/>
              <a:t>Our Working Assumption:</a:t>
            </a:r>
            <a:br>
              <a:rPr lang="en-US" sz="2800" dirty="0"/>
            </a:br>
            <a:r>
              <a:rPr lang="en-US" sz="3200" b="1" dirty="0">
                <a:solidFill>
                  <a:srgbClr val="1205BB"/>
                </a:solidFill>
              </a:rPr>
              <a:t>Engaging </a:t>
            </a:r>
            <a:r>
              <a:rPr lang="en-US" sz="3200" b="1" i="1" dirty="0" smtClean="0">
                <a:solidFill>
                  <a:srgbClr val="1205BB"/>
                </a:solidFill>
              </a:rPr>
              <a:t>faculty</a:t>
            </a:r>
            <a:r>
              <a:rPr lang="en-US" sz="3200" b="1" dirty="0" smtClean="0">
                <a:solidFill>
                  <a:srgbClr val="1205BB"/>
                </a:solidFill>
              </a:rPr>
              <a:t> would lead </a:t>
            </a:r>
            <a:r>
              <a:rPr lang="en-US" sz="3200" b="1" dirty="0">
                <a:solidFill>
                  <a:srgbClr val="1205BB"/>
                </a:solidFill>
              </a:rPr>
              <a:t>to </a:t>
            </a:r>
            <a:r>
              <a:rPr lang="en-US" sz="3200" b="1" dirty="0" smtClean="0">
                <a:solidFill>
                  <a:srgbClr val="1205BB"/>
                </a:solidFill>
              </a:rPr>
              <a:t>increased </a:t>
            </a:r>
            <a:r>
              <a:rPr lang="en-US" sz="3200" b="1" i="1" dirty="0" smtClean="0">
                <a:solidFill>
                  <a:srgbClr val="1205BB"/>
                </a:solidFill>
              </a:rPr>
              <a:t>student</a:t>
            </a:r>
            <a:r>
              <a:rPr lang="en-US" sz="3200" b="1" dirty="0" smtClean="0">
                <a:solidFill>
                  <a:srgbClr val="1205BB"/>
                </a:solidFill>
              </a:rPr>
              <a:t> success</a:t>
            </a:r>
            <a:endParaRPr lang="en-US" sz="3200" b="1" dirty="0">
              <a:solidFill>
                <a:srgbClr val="1205BB"/>
              </a:solidFill>
            </a:endParaRPr>
          </a:p>
        </p:txBody>
      </p:sp>
      <p:sp>
        <p:nvSpPr>
          <p:cNvPr id="3" name="Text Placeholder 2"/>
          <p:cNvSpPr>
            <a:spLocks noGrp="1"/>
          </p:cNvSpPr>
          <p:nvPr>
            <p:ph type="body" idx="1"/>
          </p:nvPr>
        </p:nvSpPr>
        <p:spPr>
          <a:xfrm>
            <a:off x="457200" y="1861292"/>
            <a:ext cx="8360229" cy="4164859"/>
          </a:xfrm>
        </p:spPr>
        <p:txBody>
          <a:bodyPr>
            <a:normAutofit fontScale="77500" lnSpcReduction="20000"/>
          </a:bodyPr>
          <a:lstStyle/>
          <a:p>
            <a:pPr>
              <a:lnSpc>
                <a:spcPct val="120000"/>
              </a:lnSpc>
              <a:spcBef>
                <a:spcPts val="600"/>
              </a:spcBef>
            </a:pPr>
            <a:r>
              <a:rPr lang="en-US" dirty="0" smtClean="0"/>
              <a:t>We knew that </a:t>
            </a:r>
            <a:r>
              <a:rPr lang="en-US" b="1" i="1" dirty="0" smtClean="0">
                <a:solidFill>
                  <a:srgbClr val="1205BB"/>
                </a:solidFill>
                <a:latin typeface="Book Antiqua" pitchFamily="18" charset="0"/>
              </a:rPr>
              <a:t>student </a:t>
            </a:r>
            <a:r>
              <a:rPr lang="en-US" b="1" i="1" dirty="0">
                <a:solidFill>
                  <a:srgbClr val="1205BB"/>
                </a:solidFill>
                <a:latin typeface="Book Antiqua" pitchFamily="18" charset="0"/>
              </a:rPr>
              <a:t>engagement </a:t>
            </a:r>
            <a:r>
              <a:rPr lang="en-US" dirty="0"/>
              <a:t>leads </a:t>
            </a:r>
            <a:r>
              <a:rPr lang="en-US" dirty="0" smtClean="0"/>
              <a:t>to increased learning, </a:t>
            </a:r>
          </a:p>
          <a:p>
            <a:pPr>
              <a:lnSpc>
                <a:spcPct val="120000"/>
              </a:lnSpc>
              <a:spcBef>
                <a:spcPts val="600"/>
              </a:spcBef>
            </a:pPr>
            <a:r>
              <a:rPr lang="en-US" dirty="0" smtClean="0"/>
              <a:t>persistence and success.</a:t>
            </a:r>
          </a:p>
          <a:p>
            <a:pPr>
              <a:lnSpc>
                <a:spcPct val="120000"/>
              </a:lnSpc>
              <a:spcBef>
                <a:spcPts val="600"/>
              </a:spcBef>
            </a:pPr>
            <a:endParaRPr lang="en-US" b="1" i="1" dirty="0" smtClean="0">
              <a:latin typeface="Book Antiqua" pitchFamily="18" charset="0"/>
            </a:endParaRPr>
          </a:p>
          <a:p>
            <a:pPr>
              <a:lnSpc>
                <a:spcPct val="120000"/>
              </a:lnSpc>
              <a:spcBef>
                <a:spcPts val="600"/>
              </a:spcBef>
            </a:pPr>
            <a:r>
              <a:rPr lang="en-US" b="1" i="1" dirty="0" smtClean="0">
                <a:solidFill>
                  <a:srgbClr val="1205BB"/>
                </a:solidFill>
                <a:latin typeface="Book Antiqua" pitchFamily="18" charset="0"/>
              </a:rPr>
              <a:t>Faculty engagement</a:t>
            </a:r>
          </a:p>
          <a:p>
            <a:pPr marL="457200" indent="-457200">
              <a:lnSpc>
                <a:spcPct val="120000"/>
              </a:lnSpc>
              <a:spcBef>
                <a:spcPts val="600"/>
              </a:spcBef>
              <a:buFont typeface="Arial" pitchFamily="34" charset="0"/>
              <a:buChar char="•"/>
            </a:pPr>
            <a:r>
              <a:rPr lang="en-US" dirty="0" smtClean="0"/>
              <a:t>with </a:t>
            </a:r>
            <a:r>
              <a:rPr lang="en-US" dirty="0"/>
              <a:t>students, </a:t>
            </a:r>
            <a:endParaRPr lang="en-US" dirty="0" smtClean="0"/>
          </a:p>
          <a:p>
            <a:pPr marL="457200" indent="-457200">
              <a:lnSpc>
                <a:spcPct val="120000"/>
              </a:lnSpc>
              <a:spcBef>
                <a:spcPts val="600"/>
              </a:spcBef>
              <a:buFont typeface="Arial" pitchFamily="34" charset="0"/>
              <a:buChar char="•"/>
            </a:pPr>
            <a:r>
              <a:rPr lang="en-US" dirty="0" smtClean="0"/>
              <a:t>with </a:t>
            </a:r>
            <a:r>
              <a:rPr lang="en-US" dirty="0"/>
              <a:t>each other, </a:t>
            </a:r>
            <a:endParaRPr lang="en-US" dirty="0" smtClean="0"/>
          </a:p>
          <a:p>
            <a:pPr marL="457200" indent="-457200">
              <a:lnSpc>
                <a:spcPct val="120000"/>
              </a:lnSpc>
              <a:spcBef>
                <a:spcPts val="600"/>
              </a:spcBef>
              <a:buFont typeface="Arial" pitchFamily="34" charset="0"/>
              <a:buChar char="•"/>
            </a:pPr>
            <a:r>
              <a:rPr lang="en-US" dirty="0" smtClean="0"/>
              <a:t>with engaged </a:t>
            </a:r>
            <a:r>
              <a:rPr lang="en-US" dirty="0"/>
              <a:t>pedagogy </a:t>
            </a:r>
            <a:endParaRPr lang="en-US" dirty="0" smtClean="0"/>
          </a:p>
          <a:p>
            <a:pPr marL="457200" indent="-457200">
              <a:lnSpc>
                <a:spcPct val="120000"/>
              </a:lnSpc>
              <a:spcBef>
                <a:spcPts val="600"/>
              </a:spcBef>
              <a:buFont typeface="Arial" pitchFamily="34" charset="0"/>
              <a:buChar char="•"/>
            </a:pPr>
            <a:r>
              <a:rPr lang="en-US" dirty="0" smtClean="0"/>
              <a:t>with a culture of student </a:t>
            </a:r>
            <a:r>
              <a:rPr lang="en-US" dirty="0"/>
              <a:t>success </a:t>
            </a:r>
            <a:endParaRPr lang="en-US" dirty="0" smtClean="0"/>
          </a:p>
          <a:p>
            <a:pPr>
              <a:lnSpc>
                <a:spcPct val="120000"/>
              </a:lnSpc>
              <a:spcBef>
                <a:spcPts val="600"/>
              </a:spcBef>
            </a:pPr>
            <a:r>
              <a:rPr lang="en-US" dirty="0" smtClean="0"/>
              <a:t>would </a:t>
            </a:r>
            <a:r>
              <a:rPr lang="en-US" dirty="0"/>
              <a:t>lead to improved learning environments for </a:t>
            </a:r>
            <a:r>
              <a:rPr lang="en-US" dirty="0" smtClean="0"/>
              <a:t>engagement and student satisfaction</a:t>
            </a:r>
            <a:endParaRPr lang="en-US" sz="2000" dirty="0"/>
          </a:p>
          <a:p>
            <a:pPr>
              <a:lnSpc>
                <a:spcPct val="120000"/>
              </a:lnSpc>
              <a:spcBef>
                <a:spcPts val="600"/>
              </a:spcBef>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2515120"/>
            <a:ext cx="3540034" cy="2225615"/>
          </a:xfrm>
          <a:prstGeom prst="rect">
            <a:avLst/>
          </a:prstGeom>
        </p:spPr>
      </p:pic>
    </p:spTree>
    <p:extLst>
      <p:ext uri="{BB962C8B-B14F-4D97-AF65-F5344CB8AC3E}">
        <p14:creationId xmlns:p14="http://schemas.microsoft.com/office/powerpoint/2010/main" val="1579931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Faculty Engagement Happen</a:t>
            </a:r>
            <a:endParaRPr lang="en-US" dirty="0"/>
          </a:p>
        </p:txBody>
      </p:sp>
      <p:sp>
        <p:nvSpPr>
          <p:cNvPr id="3" name="Content Placeholder 2"/>
          <p:cNvSpPr>
            <a:spLocks noGrp="1"/>
          </p:cNvSpPr>
          <p:nvPr>
            <p:ph idx="1"/>
          </p:nvPr>
        </p:nvSpPr>
        <p:spPr>
          <a:xfrm>
            <a:off x="704851" y="1333500"/>
            <a:ext cx="4154532" cy="2102031"/>
          </a:xfrm>
        </p:spPr>
        <p:txBody>
          <a:bodyPr>
            <a:normAutofit fontScale="70000" lnSpcReduction="20000"/>
          </a:bodyPr>
          <a:lstStyle/>
          <a:p>
            <a:pPr marL="0" indent="0">
              <a:buNone/>
            </a:pPr>
            <a:endParaRPr lang="en-US" dirty="0" smtClean="0"/>
          </a:p>
          <a:p>
            <a:pPr marL="0" indent="0">
              <a:buNone/>
            </a:pPr>
            <a:r>
              <a:rPr lang="en-US" sz="3400" dirty="0" smtClean="0"/>
              <a:t>“S</a:t>
            </a:r>
            <a:r>
              <a:rPr lang="en-US" sz="3400" i="1" dirty="0" smtClean="0"/>
              <a:t>tudents</a:t>
            </a:r>
            <a:r>
              <a:rPr lang="en-US" sz="3400" dirty="0" smtClean="0"/>
              <a:t> don’t do optional.”</a:t>
            </a:r>
          </a:p>
          <a:p>
            <a:pPr marL="0" indent="0">
              <a:buNone/>
            </a:pPr>
            <a:r>
              <a:rPr lang="en-US" sz="3400" dirty="0" smtClean="0"/>
              <a:t> </a:t>
            </a:r>
          </a:p>
          <a:p>
            <a:pPr marL="0" indent="0">
              <a:buNone/>
            </a:pPr>
            <a:r>
              <a:rPr lang="en-US" sz="3400" b="1" i="1" dirty="0" smtClean="0">
                <a:solidFill>
                  <a:srgbClr val="1205BB"/>
                </a:solidFill>
                <a:latin typeface="Book Antiqua" pitchFamily="18" charset="0"/>
              </a:rPr>
              <a:t>Engaging students </a:t>
            </a:r>
            <a:r>
              <a:rPr lang="en-US" sz="3100" dirty="0" smtClean="0"/>
              <a:t>must be integrated and intentional</a:t>
            </a:r>
            <a:r>
              <a:rPr lang="en-US" sz="3400" dirty="0" smtClean="0"/>
              <a:t>. </a:t>
            </a:r>
          </a:p>
          <a:p>
            <a:pPr marL="0" indent="0">
              <a:buNone/>
            </a:pPr>
            <a:endParaRPr lang="en-US" sz="3400" dirty="0" smtClean="0"/>
          </a:p>
          <a:p>
            <a:pPr marL="0" indent="0">
              <a:buNone/>
            </a:pPr>
            <a:endParaRPr lang="en-US" sz="3400" dirty="0"/>
          </a:p>
          <a:p>
            <a:endParaRPr lang="en-US" dirty="0"/>
          </a:p>
        </p:txBody>
      </p:sp>
      <p:pic>
        <p:nvPicPr>
          <p:cNvPr id="2050" name="Picture 2" descr="W:\My Documents\My Pictures\Faculty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263" y="1528354"/>
            <a:ext cx="3435531" cy="2066198"/>
          </a:xfrm>
          <a:prstGeom prst="rect">
            <a:avLst/>
          </a:prstGeom>
          <a:noFill/>
          <a:ln>
            <a:solidFill>
              <a:srgbClr val="1205BB"/>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6" y="3866606"/>
            <a:ext cx="3483429" cy="2612572"/>
          </a:xfrm>
          <a:prstGeom prst="rect">
            <a:avLst/>
          </a:prstGeom>
          <a:ln>
            <a:solidFill>
              <a:srgbClr val="1205BB"/>
            </a:solidFill>
          </a:ln>
        </p:spPr>
      </p:pic>
      <p:sp>
        <p:nvSpPr>
          <p:cNvPr id="5" name="TextBox 4"/>
          <p:cNvSpPr txBox="1"/>
          <p:nvPr/>
        </p:nvSpPr>
        <p:spPr>
          <a:xfrm>
            <a:off x="4343398" y="3608984"/>
            <a:ext cx="4650378" cy="3293209"/>
          </a:xfrm>
          <a:prstGeom prst="rect">
            <a:avLst/>
          </a:prstGeom>
          <a:noFill/>
        </p:spPr>
        <p:txBody>
          <a:bodyPr wrap="square" rtlCol="0">
            <a:spAutoFit/>
          </a:bodyPr>
          <a:lstStyle/>
          <a:p>
            <a:r>
              <a:rPr lang="en-US" sz="2400" b="1" i="1" dirty="0">
                <a:solidFill>
                  <a:srgbClr val="1205BB"/>
                </a:solidFill>
                <a:latin typeface="Book Antiqua" pitchFamily="18" charset="0"/>
              </a:rPr>
              <a:t>Likewise with </a:t>
            </a:r>
            <a:r>
              <a:rPr lang="en-US" sz="2400" b="1" i="1" dirty="0" smtClean="0">
                <a:solidFill>
                  <a:srgbClr val="1205BB"/>
                </a:solidFill>
                <a:latin typeface="Book Antiqua" pitchFamily="18" charset="0"/>
              </a:rPr>
              <a:t> engaging faculty</a:t>
            </a:r>
            <a:r>
              <a:rPr lang="en-US" dirty="0"/>
              <a:t>: </a:t>
            </a:r>
            <a:r>
              <a:rPr lang="en-US" sz="2000" dirty="0"/>
              <a:t>engaging busy community college faculty (many of whom are part-time and work at more than one job) in the work of improving learning and satisfaction must be intentional and integrated.</a:t>
            </a:r>
          </a:p>
          <a:p>
            <a:endParaRPr lang="en-US" dirty="0" smtClean="0"/>
          </a:p>
          <a:p>
            <a:r>
              <a:rPr lang="en-US" sz="2800" dirty="0" smtClean="0"/>
              <a:t>It </a:t>
            </a:r>
            <a:r>
              <a:rPr lang="en-US" sz="2800" dirty="0"/>
              <a:t>has to happen </a:t>
            </a:r>
            <a:r>
              <a:rPr lang="en-US" sz="2800" b="1" i="1" dirty="0">
                <a:solidFill>
                  <a:srgbClr val="1205BB"/>
                </a:solidFill>
                <a:latin typeface="Book Antiqua" pitchFamily="18" charset="0"/>
              </a:rPr>
              <a:t>by design</a:t>
            </a:r>
            <a:r>
              <a:rPr lang="en-US" sz="2800" i="1" dirty="0"/>
              <a: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796" y="274638"/>
            <a:ext cx="7809003" cy="1801812"/>
          </a:xfrm>
        </p:spPr>
        <p:txBody>
          <a:bodyPr>
            <a:normAutofit/>
          </a:bodyPr>
          <a:lstStyle/>
          <a:p>
            <a:pPr algn="r"/>
            <a:r>
              <a:rPr lang="en-US" dirty="0" smtClean="0"/>
              <a:t>An Intentional Shift from a </a:t>
            </a:r>
            <a:br>
              <a:rPr lang="en-US" dirty="0" smtClean="0"/>
            </a:br>
            <a:r>
              <a:rPr lang="en-US" b="1" i="1" dirty="0" smtClean="0">
                <a:solidFill>
                  <a:srgbClr val="1205BB"/>
                </a:solidFill>
                <a:latin typeface="Book Antiqua" pitchFamily="18" charset="0"/>
              </a:rPr>
              <a:t>Freedom </a:t>
            </a:r>
            <a:r>
              <a:rPr lang="en-US" b="1" i="1" dirty="0">
                <a:solidFill>
                  <a:srgbClr val="1205BB"/>
                </a:solidFill>
                <a:latin typeface="Book Antiqua" pitchFamily="18" charset="0"/>
              </a:rPr>
              <a:t>to </a:t>
            </a:r>
            <a:r>
              <a:rPr lang="en-US" b="1" i="1" dirty="0" smtClean="0">
                <a:solidFill>
                  <a:srgbClr val="1205BB"/>
                </a:solidFill>
                <a:latin typeface="Book Antiqua" pitchFamily="18" charset="0"/>
              </a:rPr>
              <a:t>Fail Culture</a:t>
            </a:r>
            <a:endParaRPr lang="en-US" b="1" i="1" dirty="0">
              <a:solidFill>
                <a:srgbClr val="1205BB"/>
              </a:solidFill>
              <a:latin typeface="Book Antiqua" pitchFamily="18" charset="0"/>
            </a:endParaRPr>
          </a:p>
        </p:txBody>
      </p:sp>
      <p:sp>
        <p:nvSpPr>
          <p:cNvPr id="7" name="Content Placeholder 6"/>
          <p:cNvSpPr>
            <a:spLocks noGrp="1"/>
          </p:cNvSpPr>
          <p:nvPr>
            <p:ph sz="half" idx="2"/>
          </p:nvPr>
        </p:nvSpPr>
        <p:spPr>
          <a:xfrm>
            <a:off x="535578" y="1933304"/>
            <a:ext cx="8386354" cy="4741816"/>
          </a:xfrm>
        </p:spPr>
        <p:txBody>
          <a:bodyPr>
            <a:noAutofit/>
          </a:bodyPr>
          <a:lstStyle/>
          <a:p>
            <a:pPr marL="0" indent="0" algn="ctr">
              <a:buNone/>
            </a:pPr>
            <a:r>
              <a:rPr lang="en-US" sz="2000" b="1" dirty="0" smtClean="0"/>
              <a:t>Identifying Features at Lane</a:t>
            </a:r>
          </a:p>
          <a:p>
            <a:r>
              <a:rPr lang="en-US" sz="2200" b="1" i="1" dirty="0" smtClean="0">
                <a:solidFill>
                  <a:srgbClr val="1205BB"/>
                </a:solidFill>
              </a:rPr>
              <a:t>“Silo </a:t>
            </a:r>
            <a:r>
              <a:rPr lang="en-US" sz="2200" b="1" i="1" dirty="0">
                <a:solidFill>
                  <a:srgbClr val="1205BB"/>
                </a:solidFill>
              </a:rPr>
              <a:t>effect”: </a:t>
            </a:r>
            <a:r>
              <a:rPr lang="en-US" sz="2200" dirty="0"/>
              <a:t>weak coordination between Academic &amp; Student Affairs </a:t>
            </a:r>
          </a:p>
          <a:p>
            <a:r>
              <a:rPr lang="en-US" sz="2200" b="1" i="1" dirty="0" smtClean="0">
                <a:solidFill>
                  <a:srgbClr val="1205BB"/>
                </a:solidFill>
              </a:rPr>
              <a:t>“Students’ free choice" </a:t>
            </a:r>
            <a:r>
              <a:rPr lang="en-US" sz="2200" dirty="0" smtClean="0"/>
              <a:t>of course selection regardless of preparation</a:t>
            </a:r>
            <a:endParaRPr lang="en-US" sz="2200" dirty="0"/>
          </a:p>
          <a:p>
            <a:r>
              <a:rPr lang="en-US" sz="2200" b="1" i="1" dirty="0" smtClean="0">
                <a:solidFill>
                  <a:srgbClr val="1205BB"/>
                </a:solidFill>
              </a:rPr>
              <a:t>“Revolving door”:</a:t>
            </a:r>
            <a:r>
              <a:rPr lang="en-US" sz="2200" dirty="0" smtClean="0"/>
              <a:t> students </a:t>
            </a:r>
            <a:r>
              <a:rPr lang="en-US" sz="2200" dirty="0"/>
              <a:t>fail--and re-take--classes for which they’re underprepared</a:t>
            </a:r>
          </a:p>
          <a:p>
            <a:r>
              <a:rPr lang="en-US" sz="2200" b="1" i="1" dirty="0" smtClean="0">
                <a:solidFill>
                  <a:srgbClr val="1205BB"/>
                </a:solidFill>
              </a:rPr>
              <a:t>“Anyone can take my class.” </a:t>
            </a:r>
            <a:r>
              <a:rPr lang="en-US" sz="2200" dirty="0" smtClean="0"/>
              <a:t>Inadequate </a:t>
            </a:r>
            <a:r>
              <a:rPr lang="en-US" sz="2200" dirty="0"/>
              <a:t>structure for and application of  placement tests and prerequisites </a:t>
            </a:r>
          </a:p>
          <a:p>
            <a:r>
              <a:rPr lang="en-US" sz="2200" b="1" i="1" dirty="0" smtClean="0">
                <a:solidFill>
                  <a:srgbClr val="1205BB"/>
                </a:solidFill>
              </a:rPr>
              <a:t>“Why Don’t They Already Know…..?” </a:t>
            </a:r>
            <a:r>
              <a:rPr lang="en-US" sz="2200" dirty="0" smtClean="0"/>
              <a:t>Students </a:t>
            </a:r>
            <a:r>
              <a:rPr lang="en-US" sz="2200" dirty="0"/>
              <a:t>expected to know college customs and how to succeed in college</a:t>
            </a:r>
          </a:p>
          <a:p>
            <a:r>
              <a:rPr lang="en-US" sz="2200" b="1" i="1" dirty="0" smtClean="0">
                <a:solidFill>
                  <a:srgbClr val="1205BB"/>
                </a:solidFill>
              </a:rPr>
              <a:t>“Tutoring is for </a:t>
            </a:r>
            <a:r>
              <a:rPr lang="en-US" sz="2200" b="1" i="1" dirty="0">
                <a:solidFill>
                  <a:srgbClr val="1205BB"/>
                </a:solidFill>
              </a:rPr>
              <a:t>underachievers</a:t>
            </a:r>
            <a:r>
              <a:rPr lang="en-US" sz="2200" b="1" i="1" dirty="0" smtClean="0">
                <a:solidFill>
                  <a:srgbClr val="1205BB"/>
                </a:solidFill>
              </a:rPr>
              <a:t>” </a:t>
            </a:r>
            <a:r>
              <a:rPr lang="en-US" sz="2200" dirty="0" smtClean="0"/>
              <a:t>Tutoring </a:t>
            </a:r>
            <a:r>
              <a:rPr lang="en-US" sz="2200" dirty="0"/>
              <a:t>services </a:t>
            </a:r>
            <a:r>
              <a:rPr lang="en-US" sz="2200" dirty="0" smtClean="0"/>
              <a:t>stumbled upon or avoided.</a:t>
            </a:r>
            <a:endParaRPr lang="en-US" sz="2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55594" cy="2351242"/>
          </a:xfrm>
          <a:prstGeom prst="rect">
            <a:avLst/>
          </a:prstGeom>
        </p:spPr>
      </p:pic>
    </p:spTree>
    <p:extLst>
      <p:ext uri="{BB962C8B-B14F-4D97-AF65-F5344CB8AC3E}">
        <p14:creationId xmlns:p14="http://schemas.microsoft.com/office/powerpoint/2010/main" val="996080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3431"/>
          </a:xfrm>
        </p:spPr>
        <p:txBody>
          <a:bodyPr>
            <a:normAutofit fontScale="90000"/>
          </a:bodyPr>
          <a:lstStyle/>
          <a:p>
            <a:r>
              <a:rPr lang="en-US" b="1" i="1" dirty="0" smtClean="0">
                <a:solidFill>
                  <a:srgbClr val="1205BB"/>
                </a:solidFill>
                <a:latin typeface="Book Antiqua" pitchFamily="18" charset="0"/>
              </a:rPr>
              <a:t>Freedom to Fail Features </a:t>
            </a:r>
            <a:br>
              <a:rPr lang="en-US" b="1" i="1" dirty="0" smtClean="0">
                <a:solidFill>
                  <a:srgbClr val="1205BB"/>
                </a:solidFill>
                <a:latin typeface="Book Antiqua" pitchFamily="18" charset="0"/>
              </a:rPr>
            </a:br>
            <a:r>
              <a:rPr lang="en-US" b="1" i="1" dirty="0" smtClean="0">
                <a:solidFill>
                  <a:srgbClr val="1205BB"/>
                </a:solidFill>
                <a:latin typeface="Book Antiqua" pitchFamily="18" charset="0"/>
              </a:rPr>
              <a:t>on Your Campus: </a:t>
            </a:r>
            <a:br>
              <a:rPr lang="en-US" b="1" i="1" dirty="0" smtClean="0">
                <a:solidFill>
                  <a:srgbClr val="1205BB"/>
                </a:solidFill>
                <a:latin typeface="Book Antiqua" pitchFamily="18" charset="0"/>
              </a:rPr>
            </a:br>
            <a:r>
              <a:rPr lang="en-US" b="1" dirty="0" smtClean="0">
                <a:latin typeface="+mn-lt"/>
              </a:rPr>
              <a:t>What Are They?</a:t>
            </a:r>
            <a:br>
              <a:rPr lang="en-US" b="1" dirty="0" smtClean="0">
                <a:latin typeface="+mn-lt"/>
              </a:rPr>
            </a:br>
            <a:r>
              <a:rPr lang="en-US" b="1" dirty="0" smtClean="0">
                <a:latin typeface="+mn-lt"/>
              </a:rPr>
              <a:t>How Might You Change Them?</a:t>
            </a:r>
            <a:endParaRPr lang="en-US" b="1" dirty="0">
              <a:latin typeface="+mn-lt"/>
            </a:endParaRPr>
          </a:p>
        </p:txBody>
      </p:sp>
      <p:sp>
        <p:nvSpPr>
          <p:cNvPr id="3" name="Text Placeholder 2"/>
          <p:cNvSpPr>
            <a:spLocks noGrp="1"/>
          </p:cNvSpPr>
          <p:nvPr>
            <p:ph type="body" idx="1"/>
          </p:nvPr>
        </p:nvSpPr>
        <p:spPr>
          <a:xfrm>
            <a:off x="457200" y="2638697"/>
            <a:ext cx="8229600" cy="3918857"/>
          </a:xfrm>
        </p:spPr>
        <p:txBody>
          <a:bodyPr>
            <a:normAutofit fontScale="92500" lnSpcReduction="10000"/>
          </a:bodyPr>
          <a:lstStyle/>
          <a:p>
            <a:r>
              <a:rPr lang="en-US" b="1" i="1" dirty="0" smtClean="0">
                <a:solidFill>
                  <a:srgbClr val="1205BB"/>
                </a:solidFill>
              </a:rPr>
              <a:t>Activity</a:t>
            </a:r>
            <a:r>
              <a:rPr lang="en-US" dirty="0" smtClean="0"/>
              <a:t>:</a:t>
            </a:r>
          </a:p>
          <a:p>
            <a:pPr marL="457200" indent="-457200">
              <a:buFont typeface="Arial" pitchFamily="34" charset="0"/>
              <a:buChar char="•"/>
            </a:pPr>
            <a:r>
              <a:rPr lang="en-US" dirty="0" smtClean="0"/>
              <a:t>Create quick list of “freedom to fail” policies/practices at your institution (SOLO 1 min)</a:t>
            </a:r>
          </a:p>
          <a:p>
            <a:pPr marL="457200" indent="-457200">
              <a:buFont typeface="Arial" pitchFamily="34" charset="0"/>
              <a:buChar char="•"/>
            </a:pPr>
            <a:r>
              <a:rPr lang="en-US" dirty="0" smtClean="0"/>
              <a:t>In groups of 3: briefly share one “freedom to fail” practice and its impacts </a:t>
            </a:r>
            <a:r>
              <a:rPr lang="en-US" dirty="0"/>
              <a:t>(SHARE 5 </a:t>
            </a:r>
            <a:r>
              <a:rPr lang="en-US" dirty="0" smtClean="0"/>
              <a:t>min)</a:t>
            </a:r>
          </a:p>
          <a:p>
            <a:pPr marL="457200" indent="-457200">
              <a:buFont typeface="Arial" pitchFamily="34" charset="0"/>
              <a:buChar char="•"/>
            </a:pPr>
            <a:r>
              <a:rPr lang="en-US" dirty="0" smtClean="0"/>
              <a:t>As a group, choose a common “freedom to fail” practice and brainstorm what you think a “right to succeed” solution might look like (5 min)</a:t>
            </a:r>
          </a:p>
          <a:p>
            <a:pPr marL="457200" indent="-457200">
              <a:buFont typeface="Arial" pitchFamily="34" charset="0"/>
              <a:buChar char="•"/>
            </a:pPr>
            <a:r>
              <a:rPr lang="en-US" dirty="0" smtClean="0"/>
              <a:t>Discuss with the room</a:t>
            </a:r>
            <a:endParaRPr lang="en-US" dirty="0"/>
          </a:p>
        </p:txBody>
      </p:sp>
    </p:spTree>
    <p:extLst>
      <p:ext uri="{BB962C8B-B14F-4D97-AF65-F5344CB8AC3E}">
        <p14:creationId xmlns:p14="http://schemas.microsoft.com/office/powerpoint/2010/main" val="2565674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4403</TotalTime>
  <Words>1648</Words>
  <Application>Microsoft Office PowerPoint</Application>
  <PresentationFormat>On-screen Show (4:3)</PresentationFormat>
  <Paragraphs>190</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Student Success is Everyone’s Responsibility:  Integrative Faculty Development  at Lane </vt:lpstr>
      <vt:lpstr>Our Work Today</vt:lpstr>
      <vt:lpstr>Systemic Change</vt:lpstr>
      <vt:lpstr>Noel Levitz Student Success Formula: Touchstone of Our  Student Success Design</vt:lpstr>
      <vt:lpstr>Changing Lane’s Culture  for Student Success</vt:lpstr>
      <vt:lpstr>Our Working Assumption: Engaging faculty would lead to increased student success</vt:lpstr>
      <vt:lpstr>Making Faculty Engagement Happen</vt:lpstr>
      <vt:lpstr>An Intentional Shift from a  Freedom to Fail Culture</vt:lpstr>
      <vt:lpstr>Freedom to Fail Features  on Your Campus:  What Are They? How Might You Change Them?</vt:lpstr>
      <vt:lpstr>PowerPoint Presentation</vt:lpstr>
      <vt:lpstr>Engaging Faculty in a  Right to Succeed Culture</vt:lpstr>
      <vt:lpstr>Integrative Learning Workshop for a Right to Succeed Culture</vt:lpstr>
      <vt:lpstr> High Impact Practices for a  Right to Succeed Culture</vt:lpstr>
      <vt:lpstr>Workshops and Curriculum Development and Infusion for a Right to Succeed Culture https://www.lanecc.edu/es/lc/fresources/curricular-infusion-project </vt:lpstr>
      <vt:lpstr>Tea and Topics for a  Right to Succeed Culture  https://www.lanecc.edu/es/lc/fresources/tea-and-topics </vt:lpstr>
      <vt:lpstr>College-Wide Conversation for a Right to Succeed Culture</vt:lpstr>
      <vt:lpstr>Emerging Right to Succeed Culture</vt:lpstr>
      <vt:lpstr>Cultural Shifts at Your College</vt:lpstr>
      <vt:lpstr>For Cultural Change to Happen What’s Needed?</vt:lpstr>
      <vt:lpstr>PowerPoint Presentation</vt:lpstr>
      <vt:lpstr>PowerPoint Presentation</vt:lpstr>
    </vt:vector>
  </TitlesOfParts>
  <Company>Lane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ParthemerM</dc:creator>
  <cp:lastModifiedBy>McGrailA</cp:lastModifiedBy>
  <cp:revision>115</cp:revision>
  <cp:lastPrinted>2013-03-12T21:46:27Z</cp:lastPrinted>
  <dcterms:created xsi:type="dcterms:W3CDTF">2013-03-06T01:08:47Z</dcterms:created>
  <dcterms:modified xsi:type="dcterms:W3CDTF">2013-06-11T14:49:31Z</dcterms:modified>
</cp:coreProperties>
</file>