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4"/>
  </p:handoutMasterIdLst>
  <p:sldIdLst>
    <p:sldId id="257" r:id="rId2"/>
    <p:sldId id="256" r:id="rId3"/>
    <p:sldId id="260" r:id="rId4"/>
    <p:sldId id="267" r:id="rId5"/>
    <p:sldId id="268" r:id="rId6"/>
    <p:sldId id="258" r:id="rId7"/>
    <p:sldId id="263" r:id="rId8"/>
    <p:sldId id="271" r:id="rId9"/>
    <p:sldId id="261" r:id="rId10"/>
    <p:sldId id="273" r:id="rId11"/>
    <p:sldId id="262" r:id="rId12"/>
    <p:sldId id="27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1" d="100"/>
          <a:sy n="41" d="100"/>
        </p:scale>
        <p:origin x="-1133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F932AA-C8C9-40D8-9009-CC182BA8D24E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973BC0-5359-4E1E-A515-4F1CD056EF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398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0F281-1783-42E1-85C6-E04E4FE5A5AB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93EB6-E71F-4AB4-8DB7-566BBB2430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0F281-1783-42E1-85C6-E04E4FE5A5AB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93EB6-E71F-4AB4-8DB7-566BBB2430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0F281-1783-42E1-85C6-E04E4FE5A5AB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93EB6-E71F-4AB4-8DB7-566BBB2430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0F281-1783-42E1-85C6-E04E4FE5A5AB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93EB6-E71F-4AB4-8DB7-566BBB2430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0F281-1783-42E1-85C6-E04E4FE5A5AB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93EB6-E71F-4AB4-8DB7-566BBB2430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0F281-1783-42E1-85C6-E04E4FE5A5AB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93EB6-E71F-4AB4-8DB7-566BBB2430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0F281-1783-42E1-85C6-E04E4FE5A5AB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93EB6-E71F-4AB4-8DB7-566BBB2430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0F281-1783-42E1-85C6-E04E4FE5A5AB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93EB6-E71F-4AB4-8DB7-566BBB2430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0F281-1783-42E1-85C6-E04E4FE5A5AB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93EB6-E71F-4AB4-8DB7-566BBB2430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0F281-1783-42E1-85C6-E04E4FE5A5AB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93EB6-E71F-4AB4-8DB7-566BBB2430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0F281-1783-42E1-85C6-E04E4FE5A5AB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393EB6-E71F-4AB4-8DB7-566BBB2430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60F281-1783-42E1-85C6-E04E4FE5A5AB}" type="datetimeFigureOut">
              <a:rPr lang="en-US" smtClean="0"/>
              <a:pPr/>
              <a:t>2/24/2015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393EB6-E71F-4AB4-8DB7-566BBB24301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Example:  Developing Core Themes based on the Mission Statement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096064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Example Mission:  </a:t>
            </a:r>
          </a:p>
          <a:p>
            <a:pPr algn="l"/>
            <a:r>
              <a:rPr lang="en-US" sz="3600" dirty="0" smtClean="0"/>
              <a:t>To prepare students for today’s careers and tomorrow’s opportunities.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Next Step:  How will you know that you are accomplishing the mission?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79126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3200" dirty="0" smtClean="0"/>
              <a:t>Second Example Mission:  Evidence of diversity awareness and persistence; FTE in each educational area and student perception of quality; satisfaction with career counseling, employment rates; student progression, retention, graduation and transfer; community education headcount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867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At LCC, How will you know that you are accomplishing your mission?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200400"/>
          </a:xfrm>
        </p:spPr>
        <p:txBody>
          <a:bodyPr/>
          <a:lstStyle/>
          <a:p>
            <a:r>
              <a:rPr lang="en-US" dirty="0" smtClean="0"/>
              <a:t>What evidence of results will help you determine the extent to which you are fulfilling your mission?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to Stay Involved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Institutional Effectiveness Committee web page</a:t>
            </a:r>
          </a:p>
          <a:p>
            <a:pPr lvl="1"/>
            <a:r>
              <a:rPr lang="en-US" dirty="0" smtClean="0"/>
              <a:t>www.lanecc.edu/institutionaleffectiveness/core-themes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E-mail feedback and suggestions to:</a:t>
            </a:r>
          </a:p>
          <a:p>
            <a:pPr lvl="1"/>
            <a:r>
              <a:rPr lang="en-US" dirty="0" smtClean="0"/>
              <a:t>InstitutionalEffectiveness@lanecc.edu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First Step:  WHAT ARE THE KEY ELEMENTS OF THE MISSION STATEMENT?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486464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pPr algn="l"/>
            <a:r>
              <a:rPr lang="en-US" sz="3600" dirty="0" smtClean="0"/>
              <a:t>Example from a Technical College:  </a:t>
            </a:r>
          </a:p>
          <a:p>
            <a:pPr algn="l"/>
            <a:r>
              <a:rPr lang="en-US" sz="3600" dirty="0" smtClean="0"/>
              <a:t>To </a:t>
            </a:r>
            <a:r>
              <a:rPr lang="en-US" sz="3600" u="sng" dirty="0" smtClean="0"/>
              <a:t>prepare students </a:t>
            </a:r>
            <a:r>
              <a:rPr lang="en-US" sz="3600" dirty="0" smtClean="0"/>
              <a:t>for </a:t>
            </a:r>
            <a:r>
              <a:rPr lang="en-US" sz="3600" u="sng" dirty="0" smtClean="0"/>
              <a:t>today’s careers</a:t>
            </a:r>
            <a:r>
              <a:rPr lang="en-US" sz="3600" dirty="0" smtClean="0"/>
              <a:t> and </a:t>
            </a:r>
            <a:r>
              <a:rPr lang="en-US" sz="3600" u="sng" dirty="0" smtClean="0"/>
              <a:t>tomorrow’s opportunities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Next Step:  If you are accomplishing this mission well, what are you doing?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943664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200" dirty="0" smtClean="0"/>
              <a:t>Example Core Themes:  </a:t>
            </a:r>
          </a:p>
          <a:p>
            <a:pPr algn="l"/>
            <a:r>
              <a:rPr lang="en-US" sz="3200" dirty="0" smtClean="0"/>
              <a:t>College is providing quality programs and services that students can access.  Students are gaining needed skills for employment.  College is developing strong community partnerships. 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Another Example:  </a:t>
            </a:r>
            <a:r>
              <a:rPr lang="en-US" sz="4900" dirty="0" smtClean="0"/>
              <a:t>WHAT ARE THE KEY ELEMENTS OF THE MISSION STATEMENT?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019864"/>
          </a:xfrm>
        </p:spPr>
        <p:txBody>
          <a:bodyPr>
            <a:normAutofit fontScale="77500" lnSpcReduction="20000"/>
          </a:bodyPr>
          <a:lstStyle/>
          <a:p>
            <a:endParaRPr lang="en-US" sz="3200" dirty="0" smtClean="0"/>
          </a:p>
          <a:p>
            <a:pPr algn="l"/>
            <a:r>
              <a:rPr lang="en-US" sz="4000" dirty="0" smtClean="0"/>
              <a:t>Example from a Community College:  </a:t>
            </a:r>
          </a:p>
          <a:p>
            <a:pPr algn="l"/>
            <a:r>
              <a:rPr lang="en-US" sz="4000" dirty="0" smtClean="0"/>
              <a:t>……</a:t>
            </a:r>
            <a:r>
              <a:rPr lang="en-US" sz="4000" b="1" u="sng" dirty="0" smtClean="0"/>
              <a:t>strengthens our diverse community</a:t>
            </a:r>
            <a:r>
              <a:rPr lang="en-US" sz="4000" dirty="0" smtClean="0"/>
              <a:t> by </a:t>
            </a:r>
            <a:r>
              <a:rPr lang="en-US" sz="4000" b="1" u="sng" dirty="0" smtClean="0"/>
              <a:t>helping students access educational and career opportunities</a:t>
            </a:r>
            <a:r>
              <a:rPr lang="en-US" sz="4000" u="sng" dirty="0" smtClean="0"/>
              <a:t> </a:t>
            </a:r>
            <a:r>
              <a:rPr lang="en-US" sz="4000" dirty="0" smtClean="0"/>
              <a:t>in a </a:t>
            </a:r>
            <a:r>
              <a:rPr lang="en-US" sz="4000" b="1" u="sng" dirty="0" smtClean="0"/>
              <a:t>support</a:t>
            </a:r>
            <a:r>
              <a:rPr lang="en-US" sz="4000" dirty="0" smtClean="0"/>
              <a:t>ive environment that </a:t>
            </a:r>
            <a:r>
              <a:rPr lang="en-US" sz="4000" b="1" u="sng" dirty="0" smtClean="0"/>
              <a:t>encourage</a:t>
            </a:r>
            <a:r>
              <a:rPr lang="en-US" sz="4000" dirty="0" smtClean="0"/>
              <a:t>s </a:t>
            </a:r>
            <a:r>
              <a:rPr lang="en-US" sz="4000" b="1" u="sng" dirty="0" smtClean="0"/>
              <a:t>success, innovation, service, and lifelong learning.</a:t>
            </a:r>
            <a:endParaRPr lang="en-US" sz="40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62000"/>
            <a:ext cx="7851648" cy="1524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Example:  </a:t>
            </a:r>
            <a:r>
              <a:rPr lang="en-US" sz="4900" dirty="0" smtClean="0"/>
              <a:t>Five Core Themes</a:t>
            </a:r>
            <a:br>
              <a:rPr lang="en-US" sz="49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362200"/>
            <a:ext cx="7854696" cy="3886200"/>
          </a:xfrm>
        </p:spPr>
        <p:txBody>
          <a:bodyPr>
            <a:normAutofit fontScale="85000" lnSpcReduction="20000"/>
          </a:bodyPr>
          <a:lstStyle/>
          <a:p>
            <a:endParaRPr lang="en-US" sz="3200" dirty="0" smtClean="0"/>
          </a:p>
          <a:p>
            <a:pPr algn="l">
              <a:buFont typeface="Arial" pitchFamily="34" charset="0"/>
              <a:buChar char="•"/>
            </a:pPr>
            <a:r>
              <a:rPr lang="en-US" sz="4000" dirty="0" smtClean="0"/>
              <a:t>Strengthen our diverse community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/>
              <a:t>Provide educational opportunities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/>
              <a:t>Help students access career opportunities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/>
              <a:t>Support student success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/>
              <a:t>Encourage innovation, service and lifelong learning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key elements of your mission statement?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Lane Community College is the community’s college; we provide comprehensive, accessible, quality, learning-centered educational opportunities that promote student success.</a:t>
            </a:r>
            <a:endParaRPr lang="en-US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Core Themes:  Do they match?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Academic Transfer:  Foster student learning and success through accessible, quality academic transfer preparation.</a:t>
            </a:r>
          </a:p>
          <a:p>
            <a:r>
              <a:rPr lang="en-US" dirty="0" smtClean="0"/>
              <a:t>Career Technical and Workforce Development: Foster student learning and success through accessible, quality career technical preparation and workforce development.</a:t>
            </a:r>
          </a:p>
          <a:p>
            <a:r>
              <a:rPr lang="en-US" dirty="0" smtClean="0"/>
              <a:t>Foundational Skills Development: Foster student learning and success through accessible, quality foundational skill development.</a:t>
            </a:r>
          </a:p>
          <a:p>
            <a:r>
              <a:rPr lang="en-US" dirty="0" smtClean="0"/>
              <a:t>Lifelong Learning:  Provide accessible, quality lifelong learning experiences for the communities we serve.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105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For LCC, If you are accomplishing your mission well, what are you doing?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4290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Next Step:  How will you know that you are accomplishing the mission?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200" dirty="0" smtClean="0"/>
              <a:t>First Example Mission:  Students graduate, successfully transfer, find jobs in their fields, pass certification exams at national average rates; employers are satisfied with graduates they hire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366</TotalTime>
  <Words>449</Words>
  <Application>Microsoft Office PowerPoint</Application>
  <PresentationFormat>On-screen Show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An Example:  Developing Core Themes based on the Mission Statement</vt:lpstr>
      <vt:lpstr>First Step:  WHAT ARE THE KEY ELEMENTS OF THE MISSION STATEMENT?</vt:lpstr>
      <vt:lpstr>Next Step:  If you are accomplishing this mission well, what are you doing?</vt:lpstr>
      <vt:lpstr>Another Example:  WHAT ARE THE KEY ELEMENTS OF THE MISSION STATEMENT?</vt:lpstr>
      <vt:lpstr>  Example:  Five Core Themes </vt:lpstr>
      <vt:lpstr>What are the key elements of your mission statement?</vt:lpstr>
      <vt:lpstr>Current Core Themes:  Do they match?</vt:lpstr>
      <vt:lpstr>For LCC, If you are accomplishing your mission well, what are you doing?</vt:lpstr>
      <vt:lpstr>Next Step:  How will you know that you are accomplishing the mission?</vt:lpstr>
      <vt:lpstr>Next Step:  How will you know that you are accomplishing the mission?</vt:lpstr>
      <vt:lpstr>At LCC, How will you know that you are accomplishing your mission?</vt:lpstr>
      <vt:lpstr>Ways to Stay Involved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Example:  Developing Core Themes based on the Mission Statement</dc:title>
  <dc:creator>Carol</dc:creator>
  <cp:lastModifiedBy>MallirisA</cp:lastModifiedBy>
  <cp:revision>20</cp:revision>
  <dcterms:created xsi:type="dcterms:W3CDTF">2014-11-20T22:48:21Z</dcterms:created>
  <dcterms:modified xsi:type="dcterms:W3CDTF">2015-02-24T15:57:16Z</dcterms:modified>
</cp:coreProperties>
</file>