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2"/>
  </p:notesMasterIdLst>
  <p:sldIdLst>
    <p:sldId id="256" r:id="rId2"/>
    <p:sldId id="268" r:id="rId3"/>
    <p:sldId id="258" r:id="rId4"/>
    <p:sldId id="265" r:id="rId5"/>
    <p:sldId id="259" r:id="rId6"/>
    <p:sldId id="269" r:id="rId7"/>
    <p:sldId id="262" r:id="rId8"/>
    <p:sldId id="261" r:id="rId9"/>
    <p:sldId id="263" r:id="rId10"/>
    <p:sldId id="264" r:id="rId11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49" autoAdjust="0"/>
  </p:normalViewPr>
  <p:slideViewPr>
    <p:cSldViewPr>
      <p:cViewPr>
        <p:scale>
          <a:sx n="70" d="100"/>
          <a:sy n="70" d="100"/>
        </p:scale>
        <p:origin x="-840" y="2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94F70-0CF9-46A5-ADB7-F238F74A8120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1500"/>
            <a:ext cx="5607050" cy="414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64ABE-0301-48EA-B576-424B89FFA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89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64ABE-0301-48EA-B576-424B89FFA0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40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64ABE-0301-48EA-B576-424B89FFA0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17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Membership also includes students</a:t>
            </a:r>
          </a:p>
          <a:p>
            <a:endParaRPr lang="en-US" dirty="0" smtClean="0"/>
          </a:p>
          <a:p>
            <a:r>
              <a:rPr lang="en-US" dirty="0" err="1" smtClean="0"/>
              <a:t>Jannis</a:t>
            </a:r>
            <a:r>
              <a:rPr lang="en-US" dirty="0" smtClean="0"/>
              <a:t> </a:t>
            </a:r>
            <a:r>
              <a:rPr lang="en-US" dirty="0" err="1" smtClean="0"/>
              <a:t>Addi</a:t>
            </a:r>
            <a:r>
              <a:rPr lang="en-US" dirty="0" smtClean="0"/>
              <a:t> from </a:t>
            </a:r>
            <a:r>
              <a:rPr lang="en-US" dirty="0" err="1" smtClean="0"/>
              <a:t>Goodbooks</a:t>
            </a:r>
            <a:endParaRPr lang="en-US" dirty="0" smtClean="0"/>
          </a:p>
          <a:p>
            <a:r>
              <a:rPr lang="en-US" dirty="0" smtClean="0"/>
              <a:t>Nathan</a:t>
            </a:r>
            <a:r>
              <a:rPr lang="en-US" baseline="0" dirty="0" smtClean="0"/>
              <a:t> Bell – City of Springfield</a:t>
            </a:r>
          </a:p>
          <a:p>
            <a:r>
              <a:rPr lang="en-US" baseline="0" dirty="0" smtClean="0"/>
              <a:t>Chip Coker – Community Mediation Services</a:t>
            </a:r>
          </a:p>
          <a:p>
            <a:r>
              <a:rPr lang="en-US" baseline="0" dirty="0" smtClean="0"/>
              <a:t>Jeff Cook – </a:t>
            </a:r>
            <a:r>
              <a:rPr lang="en-US" baseline="0" dirty="0" err="1" smtClean="0"/>
              <a:t>Hershner</a:t>
            </a:r>
            <a:r>
              <a:rPr lang="en-US" baseline="0" dirty="0" smtClean="0"/>
              <a:t> Hunter</a:t>
            </a:r>
          </a:p>
          <a:p>
            <a:r>
              <a:rPr lang="en-US" baseline="0" dirty="0" smtClean="0"/>
              <a:t>Russell Cox – Graduate</a:t>
            </a:r>
          </a:p>
          <a:p>
            <a:r>
              <a:rPr lang="en-US" baseline="0" dirty="0" smtClean="0"/>
              <a:t>Tammy Den </a:t>
            </a:r>
            <a:r>
              <a:rPr lang="en-US" baseline="0" dirty="0" err="1" smtClean="0"/>
              <a:t>Ouden</a:t>
            </a:r>
            <a:r>
              <a:rPr lang="en-US" baseline="0" dirty="0" smtClean="0"/>
              <a:t> – EWEB</a:t>
            </a:r>
          </a:p>
          <a:p>
            <a:r>
              <a:rPr lang="en-US" baseline="0" dirty="0" smtClean="0"/>
              <a:t>Trudy </a:t>
            </a:r>
            <a:r>
              <a:rPr lang="en-US" baseline="0" dirty="0" err="1" smtClean="0"/>
              <a:t>Hyleman</a:t>
            </a:r>
            <a:r>
              <a:rPr lang="en-US" baseline="0" dirty="0" smtClean="0"/>
              <a:t>- Fall Creek</a:t>
            </a:r>
          </a:p>
          <a:p>
            <a:r>
              <a:rPr lang="en-US" baseline="0" dirty="0" err="1" smtClean="0"/>
              <a:t>LuAnne</a:t>
            </a:r>
            <a:r>
              <a:rPr lang="en-US" baseline="0" dirty="0" smtClean="0"/>
              <a:t> Johns – Thurston High School</a:t>
            </a:r>
          </a:p>
          <a:p>
            <a:r>
              <a:rPr lang="en-US" baseline="0" dirty="0" smtClean="0"/>
              <a:t>Lori </a:t>
            </a:r>
            <a:r>
              <a:rPr lang="en-US" baseline="0" dirty="0" err="1" smtClean="0"/>
              <a:t>Kievith</a:t>
            </a:r>
            <a:r>
              <a:rPr lang="en-US" baseline="0" dirty="0" smtClean="0"/>
              <a:t> – City of Eugene</a:t>
            </a:r>
          </a:p>
          <a:p>
            <a:r>
              <a:rPr lang="en-US" baseline="0" dirty="0" smtClean="0"/>
              <a:t>Ed Madrid – Robert Half </a:t>
            </a:r>
            <a:r>
              <a:rPr lang="en-US" baseline="0" dirty="0" err="1" smtClean="0"/>
              <a:t>Accountemps</a:t>
            </a:r>
            <a:endParaRPr lang="en-US" baseline="0" dirty="0" smtClean="0"/>
          </a:p>
          <a:p>
            <a:r>
              <a:rPr lang="en-US" baseline="0" dirty="0" err="1" smtClean="0"/>
              <a:t>Cari</a:t>
            </a:r>
            <a:r>
              <a:rPr lang="en-US" baseline="0" dirty="0" smtClean="0"/>
              <a:t> Ramirez – </a:t>
            </a:r>
            <a:r>
              <a:rPr lang="en-US" baseline="0" dirty="0" err="1" smtClean="0"/>
              <a:t>Hershner</a:t>
            </a:r>
            <a:r>
              <a:rPr lang="en-US" baseline="0" dirty="0" smtClean="0"/>
              <a:t> Hunter </a:t>
            </a:r>
          </a:p>
          <a:p>
            <a:r>
              <a:rPr lang="en-US" baseline="0" dirty="0" smtClean="0"/>
              <a:t>Brad </a:t>
            </a:r>
            <a:r>
              <a:rPr lang="en-US" baseline="0" dirty="0" err="1" smtClean="0"/>
              <a:t>Wecher</a:t>
            </a:r>
            <a:r>
              <a:rPr lang="en-US" baseline="0" dirty="0" smtClean="0"/>
              <a:t> – Graduate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64ABE-0301-48EA-B576-424B89FFA0E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r>
              <a:rPr lang="en-US" baseline="0" dirty="0" smtClean="0"/>
              <a:t> we get it done:</a:t>
            </a:r>
          </a:p>
          <a:p>
            <a:endParaRPr lang="en-US" baseline="0" dirty="0" smtClean="0"/>
          </a:p>
          <a:p>
            <a:r>
              <a:rPr lang="en-US" dirty="0" smtClean="0"/>
              <a:t>Formal,</a:t>
            </a:r>
            <a:r>
              <a:rPr lang="en-US" baseline="0" dirty="0" smtClean="0"/>
              <a:t> agenda driven meetings</a:t>
            </a:r>
          </a:p>
          <a:p>
            <a:r>
              <a:rPr lang="en-US" baseline="0" dirty="0" smtClean="0"/>
              <a:t>Less formal meetings at our committee member businesses</a:t>
            </a:r>
          </a:p>
          <a:p>
            <a:r>
              <a:rPr lang="en-US" baseline="0" dirty="0" smtClean="0"/>
              <a:t>Tasks, such as goal development are done by subcommittees</a:t>
            </a:r>
          </a:p>
          <a:p>
            <a:r>
              <a:rPr lang="en-US" baseline="0" dirty="0" smtClean="0"/>
              <a:t>We like to socialize and therefore have businesses at area businesses</a:t>
            </a:r>
          </a:p>
          <a:p>
            <a:r>
              <a:rPr lang="en-US" dirty="0" smtClean="0"/>
              <a:t>We have great team work and all volunteer to get work done </a:t>
            </a:r>
          </a:p>
          <a:p>
            <a:endParaRPr lang="en-US" dirty="0" smtClean="0"/>
          </a:p>
          <a:p>
            <a:r>
              <a:rPr lang="en-US" dirty="0" smtClean="0"/>
              <a:t>To stay connected, we use the Wiki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64ABE-0301-48EA-B576-424B89FFA0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44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Diversity – evaluating ways to encourage more diversity</a:t>
            </a:r>
            <a:r>
              <a:rPr lang="en-US" baseline="0" dirty="0" smtClean="0"/>
              <a:t> among committee members, department faculty and business students.  We’re exploring ways to fund scholarships to support diversity.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Guest Speakers – Classroom speakers available to instructors to help augment the course with real life examples.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Influencing the hiring decisions – Keep a eye on student teacher ratios.  Being mindful of the administrative duties of full time instructors and express our concerns to school administration.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Tutoring – Establishing a process for volunteer tutors to assist students.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Create an alumni network – Ensuring the College stays in touch with former students to learn what worked and what instruction needs to change in order to keep up with the changing business environment.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64ABE-0301-48EA-B576-424B89FFA0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0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Anything</a:t>
            </a:r>
            <a:r>
              <a:rPr lang="en-US" baseline="0" dirty="0" smtClean="0"/>
              <a:t> and everything that people do to make money is a business and businesses need well trained and qualified staff to make them effective and efficient.  The cooperative education experience truly helps to prepare a student to be well qualified to immediately contribute to a business.  If your business needs an intern, contact Jamie </a:t>
            </a:r>
            <a:r>
              <a:rPr lang="en-US" baseline="0" dirty="0" err="1" smtClean="0"/>
              <a:t>Kelsh</a:t>
            </a:r>
            <a:r>
              <a:rPr lang="en-US" baseline="0" dirty="0" smtClean="0"/>
              <a:t>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64ABE-0301-48EA-B576-424B89FFA0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46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FDC318A-A2C9-4C51-A9EC-B6AF97663C1D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E714C9-1850-4B57-A506-7744BC57E2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2017-1002-027%20LCC%20CT%20Accounting%20on%20Vimeo(3).mp4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tiff"/><Relationship Id="rId5" Type="http://schemas.openxmlformats.org/officeDocument/2006/relationships/image" Target="../media/image8.jpeg"/><Relationship Id="rId10" Type="http://schemas.openxmlformats.org/officeDocument/2006/relationships/image" Target="../media/image13.pn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anebac.pbworks.com/w/page/14768805/FrontPag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133600"/>
          </a:xfrm>
        </p:spPr>
        <p:txBody>
          <a:bodyPr>
            <a:normAutofit/>
          </a:bodyPr>
          <a:lstStyle/>
          <a:p>
            <a:r>
              <a:rPr lang="en-US" b="1" dirty="0" smtClean="0"/>
              <a:t>Lane Community College</a:t>
            </a:r>
            <a:br>
              <a:rPr lang="en-US" b="1" dirty="0" smtClean="0"/>
            </a:br>
            <a:r>
              <a:rPr lang="en-US" b="1" dirty="0" smtClean="0"/>
              <a:t>Business Department Advisory Committee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2011 - 2012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2428">
            <a:off x="588327" y="3879088"/>
            <a:ext cx="1676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2109">
            <a:off x="6699736" y="3892930"/>
            <a:ext cx="1737360" cy="113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5-Point Star 3"/>
          <p:cNvSpPr>
            <a:spLocks noChangeAspect="1"/>
          </p:cNvSpPr>
          <p:nvPr/>
        </p:nvSpPr>
        <p:spPr>
          <a:xfrm>
            <a:off x="7239000" y="533400"/>
            <a:ext cx="914400" cy="914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268309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Business Department Advisory Committee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3733800"/>
            <a:ext cx="62953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 Supportive and</a:t>
            </a:r>
          </a:p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Committed Group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2124786" cy="14291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32304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67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Business Degree Programs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Department Statistics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Department Highlights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Committee Goals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Committee Accomplishments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Cooperative Education Connections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5384877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328455"/>
            <a:ext cx="4267200" cy="40767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Accounting AAS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Accounting Clerk –           Pathway Certificate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Bookkeeper – Pathway Certificate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Payroll Clerk – Pathway Certificate</a:t>
            </a:r>
          </a:p>
          <a:p>
            <a:r>
              <a:rPr 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Assistant – One-year Certificate</a:t>
            </a:r>
          </a:p>
          <a:p>
            <a:r>
              <a:rPr 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Associate of Science Oregon Transfer: </a:t>
            </a:r>
            <a:r>
              <a:rPr lang="en-US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Business</a:t>
            </a:r>
            <a:endParaRPr lang="en-US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Business Degree Programs</a:t>
            </a:r>
            <a:endParaRPr lang="en-US" sz="1800" b="1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730262" y="2362200"/>
            <a:ext cx="4185138" cy="3886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 Office Professional AAS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Legal Office </a:t>
            </a:r>
            <a:r>
              <a:rPr lang="en-US" dirty="0" smtClean="0">
                <a:solidFill>
                  <a:schemeClr val="tx1"/>
                </a:solidFill>
              </a:rPr>
              <a:t>Skills</a:t>
            </a:r>
            <a:r>
              <a:rPr lang="en-US" sz="2400" dirty="0" smtClean="0">
                <a:solidFill>
                  <a:schemeClr val="tx1"/>
                </a:solidFill>
              </a:rPr>
              <a:t> –</a:t>
            </a:r>
            <a:r>
              <a:rPr lang="en-US" dirty="0" smtClean="0">
                <a:solidFill>
                  <a:schemeClr val="tx1"/>
                </a:solidFill>
              </a:rPr>
              <a:t> Pathway </a:t>
            </a:r>
            <a:r>
              <a:rPr lang="en-US" dirty="0">
                <a:solidFill>
                  <a:schemeClr val="tx1"/>
                </a:solidFill>
              </a:rPr>
              <a:t>Certificate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Office Software Specialist </a:t>
            </a:r>
            <a:r>
              <a:rPr lang="en-US" sz="2400" dirty="0" smtClean="0">
                <a:solidFill>
                  <a:schemeClr val="tx1"/>
                </a:solidFill>
              </a:rPr>
              <a:t>–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Pathway Certificate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Small Business </a:t>
            </a:r>
            <a:r>
              <a:rPr lang="en-US" dirty="0" smtClean="0">
                <a:solidFill>
                  <a:schemeClr val="tx1"/>
                </a:solidFill>
              </a:rPr>
              <a:t>Ownership</a:t>
            </a:r>
            <a:r>
              <a:rPr lang="en-US" sz="2400" dirty="0" smtClean="0">
                <a:solidFill>
                  <a:schemeClr val="tx1"/>
                </a:solidFill>
              </a:rPr>
              <a:t> –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Pathway Certificate</a:t>
            </a:r>
          </a:p>
          <a:p>
            <a:r>
              <a:rPr lang="en-US" sz="26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Retail Management AAS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One-year Certificate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Career Pathway Certificate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14075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514600"/>
            <a:ext cx="8305800" cy="3962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5 Full-time </a:t>
            </a:r>
            <a:r>
              <a:rPr lang="en-US" sz="2800" dirty="0">
                <a:solidFill>
                  <a:schemeClr val="tx1"/>
                </a:solidFill>
              </a:rPr>
              <a:t>instructors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23 </a:t>
            </a:r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n-US" sz="2800" dirty="0" smtClean="0">
                <a:solidFill>
                  <a:schemeClr val="tx1"/>
                </a:solidFill>
              </a:rPr>
              <a:t>art-time instructors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1 Staff for Student Resource Room and 5 Student Tutors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50 different courses, many with multiple sections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70% of courses offered both in classroom and online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Enrollment 1,800-1,900 students per term, summer about 1,000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Department Statistics</a:t>
            </a:r>
            <a:endParaRPr lang="en-US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371600"/>
            <a:ext cx="2028092" cy="15866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402456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Business Student Resource Room</a:t>
            </a:r>
            <a:endParaRPr lang="en-US" b="1" dirty="0"/>
          </a:p>
        </p:txBody>
      </p:sp>
      <p:pic>
        <p:nvPicPr>
          <p:cNvPr id="3074" name="Picture 2" descr="C:\Users\kimbles\Desktop\2012-04-10_SR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90" y="2057400"/>
            <a:ext cx="3256966" cy="420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20881946">
            <a:off x="1809621" y="5510838"/>
            <a:ext cx="2680954" cy="830997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Over 200 students served each term!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2564254"/>
            <a:ext cx="4876800" cy="2308324"/>
          </a:xfrm>
          <a:prstGeom prst="rect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18 student computers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Tutors for Accounting, Excel and other software courses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Open six days a week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Student </a:t>
            </a:r>
            <a:r>
              <a:rPr lang="en-US" sz="2400" dirty="0"/>
              <a:t>support for online classes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Proctored tests</a:t>
            </a:r>
          </a:p>
        </p:txBody>
      </p:sp>
      <p:sp>
        <p:nvSpPr>
          <p:cNvPr id="5" name="TextBox 4">
            <a:hlinkClick r:id="rId3" action="ppaction://hlinkfile"/>
          </p:cNvPr>
          <p:cNvSpPr txBox="1"/>
          <p:nvPr/>
        </p:nvSpPr>
        <p:spPr>
          <a:xfrm>
            <a:off x="7620000" y="6172200"/>
            <a:ext cx="914400" cy="276999"/>
          </a:xfrm>
          <a:prstGeom prst="rect">
            <a:avLst/>
          </a:prstGeom>
          <a:solidFill>
            <a:schemeClr val="bg2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Play Video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88876020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Businesses </a:t>
            </a:r>
            <a:r>
              <a:rPr lang="en-US" b="1" dirty="0"/>
              <a:t>Represented on </a:t>
            </a:r>
            <a:r>
              <a:rPr lang="en-US" b="1" dirty="0" smtClean="0"/>
              <a:t>Committee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91" y="4092098"/>
            <a:ext cx="2706201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1" descr="http://intranet.ewebnetwork.net/Pub_Affairs/Graphic_standards/thumbnail/EWEBlogo/blu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118" y="2581729"/>
            <a:ext cx="112955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52625"/>
            <a:ext cx="1021416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5029200"/>
            <a:ext cx="1928495" cy="88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991" y="1626054"/>
            <a:ext cx="12985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226" y="3581400"/>
            <a:ext cx="2172800" cy="136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225" y="5130165"/>
            <a:ext cx="20637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09092" y="4928362"/>
            <a:ext cx="1941557" cy="523220"/>
          </a:xfrm>
          <a:prstGeom prst="rect">
            <a:avLst/>
          </a:prstGeom>
          <a:ln w="158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2800" dirty="0" err="1" smtClean="0"/>
              <a:t>GoodBooks</a:t>
            </a:r>
            <a:endParaRPr lang="en-US" sz="28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315" y="3196990"/>
            <a:ext cx="2890836" cy="46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 descr="C:\Users\CEPDLMK\AppData\Local\Microsoft\Windows\Temporary Internet Files\Content.Outlook\9UET1Y1F\CityLogo.t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755" y="1981200"/>
            <a:ext cx="1215791" cy="121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54453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133600"/>
            <a:ext cx="7772400" cy="43434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Quarterly meetings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Member-hosted meetings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Sub-committees for working on goals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Social gatherings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Teamwork</a:t>
            </a:r>
          </a:p>
          <a:p>
            <a:r>
              <a:rPr lang="en-US" sz="3600" dirty="0" smtClean="0">
                <a:hlinkClick r:id="rId3"/>
              </a:rPr>
              <a:t>Advisory Committee Wiki</a:t>
            </a:r>
            <a:endParaRPr lang="en-US" sz="3600" dirty="0" smtClean="0"/>
          </a:p>
          <a:p>
            <a:pPr lvl="1"/>
            <a:endParaRPr lang="en-US" sz="3600" dirty="0"/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Working Together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95861502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286000"/>
            <a:ext cx="7408333" cy="345069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Diversity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Guest </a:t>
            </a:r>
            <a:r>
              <a:rPr lang="en-US" sz="3600" dirty="0" smtClean="0">
                <a:solidFill>
                  <a:schemeClr val="tx1"/>
                </a:solidFill>
              </a:rPr>
              <a:t>speakers for classes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</a:rPr>
              <a:t>Influence </a:t>
            </a:r>
            <a:r>
              <a:rPr lang="en-US" sz="3600" dirty="0">
                <a:solidFill>
                  <a:schemeClr val="tx1"/>
                </a:solidFill>
              </a:rPr>
              <a:t>hiring decisions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Recruitment of tutors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Create an alumni network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Committee Goals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1606026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675466"/>
            <a:ext cx="4614333" cy="380153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Industrial Source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All-Med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Market of Choice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Rural Development Initiative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Boone Insurance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Phil Williams, Attorney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Jones and Roth, CPA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Euphoria Chocolate Company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Cooperative Education </a:t>
            </a:r>
            <a:br>
              <a:rPr lang="en-US" b="1" dirty="0" smtClean="0"/>
            </a:br>
            <a:r>
              <a:rPr lang="en-US" b="1" dirty="0" smtClean="0"/>
              <a:t>Community Connections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582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Employer Examples: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4501487"/>
            <a:ext cx="3657600" cy="923330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Need an intern? </a:t>
            </a:r>
          </a:p>
          <a:p>
            <a:r>
              <a:rPr lang="en-US" dirty="0" smtClean="0"/>
              <a:t>Call Jamie </a:t>
            </a:r>
            <a:r>
              <a:rPr lang="en-US" dirty="0" err="1" smtClean="0"/>
              <a:t>Kelsch</a:t>
            </a:r>
            <a:r>
              <a:rPr lang="en-US" dirty="0" smtClean="0"/>
              <a:t>, Business Co-op Coordinator </a:t>
            </a:r>
            <a:endParaRPr lang="en-US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332514" y="2819400"/>
            <a:ext cx="4614333" cy="1295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Local government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Bicycle shops and tattoo parlors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Everyone else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998481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</TotalTime>
  <Words>538</Words>
  <Application>Microsoft Office PowerPoint</Application>
  <PresentationFormat>On-screen Show (4:3)</PresentationFormat>
  <Paragraphs>108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Lane Community College Business Department Advisory Committee</vt:lpstr>
      <vt:lpstr>Overview</vt:lpstr>
      <vt:lpstr>Business Degree Programs</vt:lpstr>
      <vt:lpstr>Department Statistics</vt:lpstr>
      <vt:lpstr>Business Student Resource Room</vt:lpstr>
      <vt:lpstr>Businesses Represented on Committee</vt:lpstr>
      <vt:lpstr>Working Together</vt:lpstr>
      <vt:lpstr>Committee Goals</vt:lpstr>
      <vt:lpstr>Cooperative Education  Community Connections</vt:lpstr>
      <vt:lpstr>Business Department Advisory Committee</vt:lpstr>
    </vt:vector>
  </TitlesOfParts>
  <Company>Oregon Medical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Kimball, Joshua</dc:creator>
  <cp:lastModifiedBy>Sharon K.</cp:lastModifiedBy>
  <cp:revision>77</cp:revision>
  <cp:lastPrinted>2012-04-12T14:48:25Z</cp:lastPrinted>
  <dcterms:created xsi:type="dcterms:W3CDTF">2012-03-21T00:15:48Z</dcterms:created>
  <dcterms:modified xsi:type="dcterms:W3CDTF">2012-04-26T19:37:12Z</dcterms:modified>
</cp:coreProperties>
</file>