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handoutMasterIdLst>
    <p:handoutMasterId r:id="rId34"/>
  </p:handoutMasterIdLst>
  <p:sldIdLst>
    <p:sldId id="256" r:id="rId2"/>
    <p:sldId id="302" r:id="rId3"/>
    <p:sldId id="278" r:id="rId4"/>
    <p:sldId id="279" r:id="rId5"/>
    <p:sldId id="280" r:id="rId6"/>
    <p:sldId id="301" r:id="rId7"/>
    <p:sldId id="281" r:id="rId8"/>
    <p:sldId id="282" r:id="rId9"/>
    <p:sldId id="284" r:id="rId10"/>
    <p:sldId id="286" r:id="rId11"/>
    <p:sldId id="287" r:id="rId12"/>
    <p:sldId id="298" r:id="rId13"/>
    <p:sldId id="308" r:id="rId14"/>
    <p:sldId id="288" r:id="rId15"/>
    <p:sldId id="289" r:id="rId16"/>
    <p:sldId id="290" r:id="rId17"/>
    <p:sldId id="261" r:id="rId18"/>
    <p:sldId id="304" r:id="rId19"/>
    <p:sldId id="303" r:id="rId20"/>
    <p:sldId id="291" r:id="rId21"/>
    <p:sldId id="292" r:id="rId22"/>
    <p:sldId id="293" r:id="rId23"/>
    <p:sldId id="294" r:id="rId24"/>
    <p:sldId id="295" r:id="rId25"/>
    <p:sldId id="296" r:id="rId26"/>
    <p:sldId id="297" r:id="rId27"/>
    <p:sldId id="276" r:id="rId28"/>
    <p:sldId id="299" r:id="rId29"/>
    <p:sldId id="300" r:id="rId30"/>
    <p:sldId id="272" r:id="rId31"/>
    <p:sldId id="274"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30" autoAdjust="0"/>
  </p:normalViewPr>
  <p:slideViewPr>
    <p:cSldViewPr>
      <p:cViewPr varScale="1">
        <p:scale>
          <a:sx n="27" d="100"/>
          <a:sy n="27" d="100"/>
        </p:scale>
        <p:origin x="796" y="48"/>
      </p:cViewPr>
      <p:guideLst>
        <p:guide orient="horz" pos="2160"/>
        <p:guide pos="2880"/>
      </p:guideLst>
    </p:cSldViewPr>
  </p:slideViewPr>
  <p:outlineViewPr>
    <p:cViewPr>
      <p:scale>
        <a:sx n="33" d="100"/>
        <a:sy n="33" d="100"/>
      </p:scale>
      <p:origin x="0" y="446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FB1F78B3-51B6-4B9E-8A79-0EA02D59D4CC}" type="datetimeFigureOut">
              <a:rPr lang="en-US" smtClean="0"/>
              <a:t>10/24/2016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71D507C1-71C3-468A-A55A-7D6ADEF7206C}" type="slidenum">
              <a:rPr lang="en-US" smtClean="0"/>
              <a:t>‹#›</a:t>
            </a:fld>
            <a:endParaRPr lang="en-US" dirty="0"/>
          </a:p>
        </p:txBody>
      </p:sp>
    </p:spTree>
    <p:extLst>
      <p:ext uri="{BB962C8B-B14F-4D97-AF65-F5344CB8AC3E}">
        <p14:creationId xmlns:p14="http://schemas.microsoft.com/office/powerpoint/2010/main" val="1802100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EE9B1561-3A71-4EE3-8EE0-F2D00F14F799}" type="datetimeFigureOut">
              <a:rPr lang="en-US" smtClean="0"/>
              <a:t>10/24/2016</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5DF75557-384B-4491-AD8F-F70F1F230570}" type="slidenum">
              <a:rPr lang="en-US" smtClean="0"/>
              <a:t>‹#›</a:t>
            </a:fld>
            <a:endParaRPr lang="en-US" dirty="0"/>
          </a:p>
        </p:txBody>
      </p:sp>
    </p:spTree>
    <p:extLst>
      <p:ext uri="{BB962C8B-B14F-4D97-AF65-F5344CB8AC3E}">
        <p14:creationId xmlns:p14="http://schemas.microsoft.com/office/powerpoint/2010/main" val="299911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10BE44B-7E38-4571-84BC-3A3CDFC7772A}" type="datetimeFigureOut">
              <a:rPr lang="en-US" smtClean="0"/>
              <a:pPr/>
              <a:t>10/24/2016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DAB0892-DB50-43AF-B5EE-B171FC52CC0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0BE44B-7E38-4571-84BC-3A3CDFC7772A}"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B0892-DB50-43AF-B5EE-B171FC52CC0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0BE44B-7E38-4571-84BC-3A3CDFC7772A}"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B0892-DB50-43AF-B5EE-B171FC52CC0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0BE44B-7E38-4571-84BC-3A3CDFC7772A}"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B0892-DB50-43AF-B5EE-B171FC52CC0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0BE44B-7E38-4571-84BC-3A3CDFC7772A}" type="datetimeFigureOut">
              <a:rPr lang="en-US" smtClean="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B0892-DB50-43AF-B5EE-B171FC52CC0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0BE44B-7E38-4571-84BC-3A3CDFC7772A}" type="datetimeFigureOut">
              <a:rPr lang="en-US" smtClean="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AB0892-DB50-43AF-B5EE-B171FC52CC0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10BE44B-7E38-4571-84BC-3A3CDFC7772A}" type="datetimeFigureOut">
              <a:rPr lang="en-US" smtClean="0"/>
              <a:pPr/>
              <a:t>10/24/2016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AB0892-DB50-43AF-B5EE-B171FC52CC0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0BE44B-7E38-4571-84BC-3A3CDFC7772A}" type="datetimeFigureOut">
              <a:rPr lang="en-US" smtClean="0"/>
              <a:pPr/>
              <a:t>10/24/2016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AB0892-DB50-43AF-B5EE-B171FC52CC0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BE44B-7E38-4571-84BC-3A3CDFC7772A}" type="datetimeFigureOut">
              <a:rPr lang="en-US" smtClean="0"/>
              <a:pPr/>
              <a:t>10/24/2016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AB0892-DB50-43AF-B5EE-B171FC52CC0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0BE44B-7E38-4571-84BC-3A3CDFC7772A}" type="datetimeFigureOut">
              <a:rPr lang="en-US" smtClean="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AB0892-DB50-43AF-B5EE-B171FC52CC0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0BE44B-7E38-4571-84BC-3A3CDFC7772A}" type="datetimeFigureOut">
              <a:rPr lang="en-US" smtClean="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FDAB0892-DB50-43AF-B5EE-B171FC52CC04}"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10BE44B-7E38-4571-84BC-3A3CDFC7772A}" type="datetimeFigureOut">
              <a:rPr lang="en-US" smtClean="0"/>
              <a:pPr/>
              <a:t>10/24/2016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DAB0892-DB50-43AF-B5EE-B171FC52CC04}"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Parent Orientation</a:t>
            </a:r>
            <a:endParaRPr lang="en-US" dirty="0"/>
          </a:p>
        </p:txBody>
      </p:sp>
      <p:sp>
        <p:nvSpPr>
          <p:cNvPr id="3" name="Subtitle 2"/>
          <p:cNvSpPr>
            <a:spLocks noGrp="1"/>
          </p:cNvSpPr>
          <p:nvPr>
            <p:ph type="subTitle" idx="1"/>
          </p:nvPr>
        </p:nvSpPr>
        <p:spPr/>
        <p:txBody>
          <a:bodyPr>
            <a:normAutofit/>
          </a:bodyPr>
          <a:lstStyle/>
          <a:p>
            <a:r>
              <a:rPr lang="en-US" dirty="0" smtClean="0">
                <a:latin typeface="Arial" pitchFamily="34" charset="0"/>
                <a:cs typeface="Arial" pitchFamily="34" charset="0"/>
              </a:rPr>
              <a:t>Welcome to the Lane Community College </a:t>
            </a:r>
          </a:p>
          <a:p>
            <a:r>
              <a:rPr lang="en-US" dirty="0" smtClean="0">
                <a:latin typeface="Arial" pitchFamily="34" charset="0"/>
                <a:cs typeface="Arial" pitchFamily="34" charset="0"/>
              </a:rPr>
              <a:t>Child and Family Center</a:t>
            </a:r>
            <a:endParaRPr lang="en-US" dirty="0">
              <a:latin typeface="Arial" pitchFamily="34" charset="0"/>
              <a:cs typeface="Arial" pitchFamily="34" charset="0"/>
            </a:endParaRPr>
          </a:p>
        </p:txBody>
      </p:sp>
      <p:pic>
        <p:nvPicPr>
          <p:cNvPr id="84994" name="Picture 2" descr="Lane Community College Logo"/>
          <p:cNvPicPr>
            <a:picLocks noChangeAspect="1" noChangeArrowheads="1"/>
          </p:cNvPicPr>
          <p:nvPr/>
        </p:nvPicPr>
        <p:blipFill>
          <a:blip r:embed="rId2" cstate="print"/>
          <a:srcRect/>
          <a:stretch>
            <a:fillRect/>
          </a:stretch>
        </p:blipFill>
        <p:spPr bwMode="auto">
          <a:xfrm>
            <a:off x="304800" y="1066800"/>
            <a:ext cx="1905000" cy="990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Curriculum</a:t>
            </a:r>
            <a:endParaRPr lang="en-US" dirty="0"/>
          </a:p>
        </p:txBody>
      </p:sp>
      <p:sp>
        <p:nvSpPr>
          <p:cNvPr id="3" name="Content Placeholder 2"/>
          <p:cNvSpPr>
            <a:spLocks noGrp="1"/>
          </p:cNvSpPr>
          <p:nvPr>
            <p:ph idx="1"/>
          </p:nvPr>
        </p:nvSpPr>
        <p:spPr>
          <a:xfrm>
            <a:off x="457200" y="1935480"/>
            <a:ext cx="4419600" cy="4389120"/>
          </a:xfrm>
        </p:spPr>
        <p:txBody>
          <a:bodyPr>
            <a:normAutofit fontScale="92500"/>
          </a:bodyPr>
          <a:lstStyle/>
          <a:p>
            <a:pPr>
              <a:buNone/>
            </a:pPr>
            <a:r>
              <a:rPr lang="en-US" sz="2800" dirty="0" smtClean="0"/>
              <a:t>Our center follows both emergent curriculum and developmentally-appropriate practice which:</a:t>
            </a:r>
          </a:p>
          <a:p>
            <a:r>
              <a:rPr lang="en-US" sz="2800" dirty="0" smtClean="0"/>
              <a:t>Are child-centered.</a:t>
            </a:r>
          </a:p>
          <a:p>
            <a:r>
              <a:rPr lang="en-US" sz="2800" dirty="0" smtClean="0"/>
              <a:t>Require good observation and assessment skills. </a:t>
            </a:r>
          </a:p>
          <a:p>
            <a:r>
              <a:rPr lang="en-US" sz="2800" dirty="0" smtClean="0"/>
              <a:t>Are part of "best practices" in early childhood education. </a:t>
            </a:r>
          </a:p>
          <a:p>
            <a:endParaRPr lang="en-US" dirty="0"/>
          </a:p>
        </p:txBody>
      </p:sp>
      <p:pic>
        <p:nvPicPr>
          <p:cNvPr id="4" name="Picture 1" descr="C:\Documents and Settings\HeltonK\Desktop\Pics for Georgia\DSCN1060.JPG"/>
          <p:cNvPicPr>
            <a:picLocks noChangeAspect="1" noChangeArrowheads="1"/>
          </p:cNvPicPr>
          <p:nvPr/>
        </p:nvPicPr>
        <p:blipFill>
          <a:blip r:embed="rId2" cstate="print"/>
          <a:srcRect/>
          <a:stretch>
            <a:fillRect/>
          </a:stretch>
        </p:blipFill>
        <p:spPr bwMode="auto">
          <a:xfrm>
            <a:off x="5257800" y="2590800"/>
            <a:ext cx="3200400" cy="27932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85800"/>
          </a:xfrm>
        </p:spPr>
        <p:txBody>
          <a:bodyPr/>
          <a:lstStyle/>
          <a:p>
            <a:r>
              <a:rPr lang="en-US" u="sng" dirty="0" smtClean="0"/>
              <a:t>Emergent Curriculum</a:t>
            </a:r>
          </a:p>
          <a:p>
            <a:endParaRPr lang="en-US" dirty="0"/>
          </a:p>
        </p:txBody>
      </p:sp>
      <p:sp>
        <p:nvSpPr>
          <p:cNvPr id="4" name="Text Placeholder 3"/>
          <p:cNvSpPr>
            <a:spLocks noGrp="1"/>
          </p:cNvSpPr>
          <p:nvPr>
            <p:ph type="body" sz="half" idx="3"/>
          </p:nvPr>
        </p:nvSpPr>
        <p:spPr>
          <a:xfrm>
            <a:off x="4645025" y="1071309"/>
            <a:ext cx="4041775" cy="681291"/>
          </a:xfrm>
        </p:spPr>
        <p:txBody>
          <a:bodyPr>
            <a:normAutofit lnSpcReduction="10000"/>
          </a:bodyPr>
          <a:lstStyle/>
          <a:p>
            <a:r>
              <a:rPr lang="en-US" u="sng" dirty="0" smtClean="0"/>
              <a:t>Developmentally Appropriate Practice</a:t>
            </a:r>
          </a:p>
          <a:p>
            <a:endParaRPr lang="en-US" dirty="0"/>
          </a:p>
        </p:txBody>
      </p:sp>
      <p:sp>
        <p:nvSpPr>
          <p:cNvPr id="5" name="Content Placeholder 4"/>
          <p:cNvSpPr>
            <a:spLocks noGrp="1"/>
          </p:cNvSpPr>
          <p:nvPr>
            <p:ph sz="quarter" idx="2"/>
          </p:nvPr>
        </p:nvSpPr>
        <p:spPr>
          <a:xfrm>
            <a:off x="457200" y="1726152"/>
            <a:ext cx="4040188" cy="4598448"/>
          </a:xfrm>
        </p:spPr>
        <p:txBody>
          <a:bodyPr>
            <a:normAutofit fontScale="85000" lnSpcReduction="20000"/>
          </a:bodyPr>
          <a:lstStyle/>
          <a:p>
            <a:r>
              <a:rPr lang="en-US" sz="2400" dirty="0" smtClean="0"/>
              <a:t>Allows learning activities to evolve from the interests of the children and parents.</a:t>
            </a:r>
          </a:p>
          <a:p>
            <a:pPr>
              <a:buNone/>
            </a:pPr>
            <a:endParaRPr lang="en-US" sz="2400" dirty="0" smtClean="0"/>
          </a:p>
          <a:p>
            <a:r>
              <a:rPr lang="en-US" sz="2400" dirty="0" smtClean="0"/>
              <a:t>Includes interests from the teachers and students working in the classroom. </a:t>
            </a:r>
          </a:p>
          <a:p>
            <a:pPr>
              <a:buNone/>
            </a:pPr>
            <a:endParaRPr lang="en-US" sz="2400" dirty="0" smtClean="0"/>
          </a:p>
          <a:p>
            <a:r>
              <a:rPr lang="en-US" sz="2400" dirty="0" smtClean="0"/>
              <a:t>Offers an engaging way for children to learn through play, doing, and self-directing. </a:t>
            </a:r>
          </a:p>
          <a:p>
            <a:pPr>
              <a:buNone/>
            </a:pPr>
            <a:endParaRPr lang="en-US" sz="2400" dirty="0" smtClean="0"/>
          </a:p>
          <a:p>
            <a:r>
              <a:rPr lang="en-US" sz="2400" dirty="0" smtClean="0"/>
              <a:t>In all aspects of program planning, the priority is for each child to develop a positive self-image.</a:t>
            </a:r>
          </a:p>
          <a:p>
            <a:endParaRPr lang="en-US" dirty="0"/>
          </a:p>
        </p:txBody>
      </p:sp>
      <p:sp>
        <p:nvSpPr>
          <p:cNvPr id="6" name="Content Placeholder 5"/>
          <p:cNvSpPr>
            <a:spLocks noGrp="1"/>
          </p:cNvSpPr>
          <p:nvPr>
            <p:ph sz="quarter" idx="4"/>
          </p:nvPr>
        </p:nvSpPr>
        <p:spPr>
          <a:xfrm>
            <a:off x="4645025" y="1726152"/>
            <a:ext cx="4041775" cy="4598448"/>
          </a:xfrm>
        </p:spPr>
        <p:txBody>
          <a:bodyPr>
            <a:normAutofit fontScale="85000" lnSpcReduction="20000"/>
          </a:bodyPr>
          <a:lstStyle/>
          <a:p>
            <a:r>
              <a:rPr lang="en-US" sz="2400" dirty="0" smtClean="0"/>
              <a:t>Uses theories and methods which incorporate individual and age appropriate learning goals.</a:t>
            </a:r>
          </a:p>
          <a:p>
            <a:pPr>
              <a:buNone/>
            </a:pPr>
            <a:endParaRPr lang="en-US" sz="2400" dirty="0" smtClean="0"/>
          </a:p>
          <a:p>
            <a:r>
              <a:rPr lang="en-US" sz="2400" dirty="0" smtClean="0"/>
              <a:t>Can look very different in each classroom as the characteristics of the children, and their families, will vary.</a:t>
            </a:r>
          </a:p>
          <a:p>
            <a:pPr>
              <a:buNone/>
            </a:pPr>
            <a:endParaRPr lang="en-US" sz="2400" dirty="0" smtClean="0"/>
          </a:p>
          <a:p>
            <a:r>
              <a:rPr lang="en-US" sz="2400" dirty="0" smtClean="0"/>
              <a:t>Each teacher brings his or her unique knowledge, background and interests to the classroom which adds to the rich opportunities for learning and teaching in an appropriate environment.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Assessments </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We will complete child assessments to provide information that will assist us in curriculum planning, designing goals for children, planning learning activities, and monitoring the progress of individual children.</a:t>
            </a:r>
          </a:p>
          <a:p>
            <a:pPr lvl="0"/>
            <a:r>
              <a:rPr lang="en-US" dirty="0" smtClean="0"/>
              <a:t>Assessments will gather information on all areas of children’s development including cognitive skills, language, social, emotional, and physical development. </a:t>
            </a:r>
          </a:p>
          <a:p>
            <a:pPr lvl="0"/>
            <a:r>
              <a:rPr lang="en-US" dirty="0" smtClean="0"/>
              <a:t>Families are encouraged to share information about their child’s interests, abilities, developmental progress or challenges at home to assist with the assessment process and planned learning activities. </a:t>
            </a:r>
          </a:p>
          <a:p>
            <a:pPr lvl="0"/>
            <a:r>
              <a:rPr lang="en-US" dirty="0" smtClean="0"/>
              <a:t>Assessment results will be shared with parents during Teacher/Parent conferences held twice yearly. </a:t>
            </a:r>
          </a:p>
          <a:p>
            <a:pPr lvl="0"/>
            <a:r>
              <a:rPr lang="en-US" dirty="0" smtClean="0"/>
              <a:t>When assessment results warrant further study, program staff will assist families with arranging a developmental screening and referral to Early Childhood CARES.</a:t>
            </a:r>
          </a:p>
          <a:p>
            <a:pPr lvl="0"/>
            <a:r>
              <a:rPr lang="en-US" dirty="0" smtClean="0"/>
              <a:t> We ensure confidentiality of all screening and assessment results.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067800" cy="1372362"/>
          </a:xfrm>
        </p:spPr>
        <p:txBody>
          <a:bodyPr>
            <a:normAutofit fontScale="90000"/>
          </a:bodyPr>
          <a:lstStyle/>
          <a:p>
            <a:r>
              <a:rPr lang="en-US" dirty="0"/>
              <a:t>	</a:t>
            </a:r>
            <a:r>
              <a:rPr lang="en-US" dirty="0" smtClean="0"/>
              <a:t>		ASQ </a:t>
            </a:r>
            <a:br>
              <a:rPr lang="en-US" dirty="0" smtClean="0"/>
            </a:br>
            <a:r>
              <a:rPr lang="en-US" dirty="0"/>
              <a:t>	</a:t>
            </a:r>
            <a:r>
              <a:rPr lang="en-US" dirty="0" smtClean="0"/>
              <a:t>					</a:t>
            </a:r>
            <a:br>
              <a:rPr lang="en-US" dirty="0" smtClean="0"/>
            </a:br>
            <a:r>
              <a:rPr lang="en-US" dirty="0"/>
              <a:t/>
            </a:r>
            <a:br>
              <a:rPr lang="en-US" dirty="0"/>
            </a:br>
            <a:r>
              <a:rPr lang="en-US" dirty="0" smtClean="0"/>
              <a:t/>
            </a:r>
            <a:br>
              <a:rPr lang="en-US" dirty="0" smtClean="0"/>
            </a:br>
            <a:r>
              <a:rPr lang="en-US" dirty="0" smtClean="0"/>
              <a:t>                     ASQ                                              	</a:t>
            </a:r>
            <a:r>
              <a:rPr lang="en-US" sz="4700" dirty="0" smtClean="0"/>
              <a:t>	       Ages &amp; Stages Questionnaire                                       </a:t>
            </a:r>
            <a:endParaRPr lang="en-US" sz="4700" dirty="0"/>
          </a:p>
        </p:txBody>
      </p:sp>
      <p:sp>
        <p:nvSpPr>
          <p:cNvPr id="3" name="Content Placeholder 2"/>
          <p:cNvSpPr>
            <a:spLocks noGrp="1"/>
          </p:cNvSpPr>
          <p:nvPr>
            <p:ph idx="1"/>
          </p:nvPr>
        </p:nvSpPr>
        <p:spPr>
          <a:xfrm>
            <a:off x="457200" y="2514600"/>
            <a:ext cx="8229600" cy="3810000"/>
          </a:xfrm>
          <a:ln>
            <a:noFill/>
          </a:ln>
        </p:spPr>
        <p:txBody>
          <a:bodyPr>
            <a:normAutofit fontScale="62500" lnSpcReduction="20000"/>
          </a:bodyPr>
          <a:lstStyle/>
          <a:p>
            <a:pPr marL="0" indent="0">
              <a:buNone/>
            </a:pPr>
            <a:endParaRPr lang="en-US" dirty="0"/>
          </a:p>
          <a:p>
            <a:r>
              <a:rPr lang="en-US" dirty="0"/>
              <a:t>What is the ASQ?</a:t>
            </a:r>
          </a:p>
          <a:p>
            <a:r>
              <a:rPr lang="en-US" dirty="0"/>
              <a:t>The ASQ questionnaire is provided to ensure parents are informed of the development of their children is taking place within the typical developmental ranges, to screen children for any developmental delays that may qualify for specialized services, and to refer and to assist families in contacting the Early Intervention Services if there are any concerns. </a:t>
            </a:r>
          </a:p>
          <a:p>
            <a:r>
              <a:rPr lang="en-US" dirty="0"/>
              <a:t>The Ages and Stages Questionnaire (ASQ) is included for parents to complete as part of the childcare enrollment.</a:t>
            </a:r>
          </a:p>
          <a:p>
            <a:r>
              <a:rPr lang="en-US" dirty="0"/>
              <a:t>The ASQ is:</a:t>
            </a:r>
          </a:p>
          <a:p>
            <a:r>
              <a:rPr lang="en-US" dirty="0"/>
              <a:t>Highly recommended developmental screening tool</a:t>
            </a:r>
          </a:p>
          <a:p>
            <a:r>
              <a:rPr lang="en-US" dirty="0"/>
              <a:t>Uses valuable input from parents’ expert knowledge</a:t>
            </a:r>
          </a:p>
          <a:p>
            <a:r>
              <a:rPr lang="en-US" dirty="0"/>
              <a:t>Easy to use and save you time (take 10-15 minutes)</a:t>
            </a:r>
          </a:p>
          <a:p>
            <a:r>
              <a:rPr lang="en-US" dirty="0"/>
              <a:t>Reliable and accurate results</a:t>
            </a:r>
          </a:p>
          <a:p>
            <a:r>
              <a:rPr lang="en-US" dirty="0"/>
              <a:t>Available Online @ </a:t>
            </a:r>
            <a:r>
              <a:rPr lang="en-US" u="sng" dirty="0" smtClean="0">
                <a:solidFill>
                  <a:srgbClr val="0070C0"/>
                </a:solidFill>
              </a:rPr>
              <a:t>www.asqoregon.com</a:t>
            </a:r>
            <a:endParaRPr lang="en-US" dirty="0">
              <a:solidFill>
                <a:srgbClr val="0070C0"/>
              </a:solidFill>
            </a:endParaRPr>
          </a:p>
          <a:p>
            <a:r>
              <a:rPr lang="en-US" dirty="0"/>
              <a:t>Or paper copy emailed to ECCARES @</a:t>
            </a:r>
            <a:r>
              <a:rPr lang="en-US" dirty="0" smtClean="0"/>
              <a:t> </a:t>
            </a:r>
            <a:r>
              <a:rPr lang="en-US" u="sng" dirty="0" smtClean="0">
                <a:solidFill>
                  <a:srgbClr val="0070C0"/>
                </a:solidFill>
              </a:rPr>
              <a:t>www.eccares@uoregon.com</a:t>
            </a:r>
            <a:r>
              <a:rPr lang="en-US" dirty="0" smtClean="0">
                <a:solidFill>
                  <a:srgbClr val="0070C0"/>
                </a:solidFill>
              </a:rPr>
              <a:t>		</a:t>
            </a:r>
            <a:r>
              <a:rPr lang="en-US" dirty="0" smtClean="0"/>
              <a:t>	</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2514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39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Guidance Procedures</a:t>
            </a:r>
            <a:endParaRPr lang="en-US" dirty="0"/>
          </a:p>
        </p:txBody>
      </p:sp>
      <p:sp>
        <p:nvSpPr>
          <p:cNvPr id="3" name="Content Placeholder 2"/>
          <p:cNvSpPr>
            <a:spLocks noGrp="1"/>
          </p:cNvSpPr>
          <p:nvPr>
            <p:ph idx="1"/>
          </p:nvPr>
        </p:nvSpPr>
        <p:spPr>
          <a:xfrm>
            <a:off x="457200" y="1935480"/>
            <a:ext cx="4114800" cy="4389120"/>
          </a:xfrm>
        </p:spPr>
        <p:txBody>
          <a:bodyPr>
            <a:normAutofit fontScale="70000" lnSpcReduction="20000"/>
          </a:bodyPr>
          <a:lstStyle/>
          <a:p>
            <a:pPr>
              <a:buFont typeface="Arial" pitchFamily="34" charset="0"/>
              <a:buChar char="•"/>
            </a:pPr>
            <a:r>
              <a:rPr lang="en-US" sz="2900" dirty="0" smtClean="0"/>
              <a:t>We believe children progress through different stages as they grow, and we use guidance techniques suited to each particular stage. </a:t>
            </a:r>
          </a:p>
          <a:p>
            <a:pPr>
              <a:buFont typeface="Arial" pitchFamily="34" charset="0"/>
              <a:buChar char="•"/>
            </a:pPr>
            <a:r>
              <a:rPr lang="en-US" sz="2900" dirty="0" smtClean="0"/>
              <a:t>We also believe encouragement for positive behavior is more effective than punishment for unacceptable behavior.  </a:t>
            </a:r>
          </a:p>
          <a:p>
            <a:pPr>
              <a:buFont typeface="Arial" pitchFamily="34" charset="0"/>
              <a:buChar char="•"/>
            </a:pPr>
            <a:r>
              <a:rPr lang="en-US" sz="2900" dirty="0" smtClean="0"/>
              <a:t>We make the health and safety of the children the primary concern at all times. </a:t>
            </a:r>
          </a:p>
          <a:p>
            <a:pPr>
              <a:buFont typeface="Arial" pitchFamily="34" charset="0"/>
              <a:buChar char="•"/>
            </a:pPr>
            <a:r>
              <a:rPr lang="en-US" sz="2900" dirty="0" smtClean="0"/>
              <a:t>Above all, we offer a warm and accepting atmosphere in which the children enjoy themselves.</a:t>
            </a:r>
          </a:p>
          <a:p>
            <a:pPr>
              <a:buFont typeface="Arial" pitchFamily="34" charset="0"/>
              <a:buChar char="•"/>
            </a:pPr>
            <a:endParaRPr lang="en-US" sz="2800" dirty="0" smtClean="0"/>
          </a:p>
          <a:p>
            <a:endParaRPr lang="en-US" dirty="0"/>
          </a:p>
        </p:txBody>
      </p:sp>
      <p:pic>
        <p:nvPicPr>
          <p:cNvPr id="2050" name="Picture 2" descr="K:\pictures\HPIM0857.JPG"/>
          <p:cNvPicPr>
            <a:picLocks noChangeAspect="1" noChangeArrowheads="1"/>
          </p:cNvPicPr>
          <p:nvPr/>
        </p:nvPicPr>
        <p:blipFill>
          <a:blip r:embed="rId2" cstate="print"/>
          <a:srcRect/>
          <a:stretch>
            <a:fillRect/>
          </a:stretch>
        </p:blipFill>
        <p:spPr bwMode="auto">
          <a:xfrm>
            <a:off x="4953000" y="2514600"/>
            <a:ext cx="3352800" cy="290215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 Guide Children Positively, Our Teachers Will:</a:t>
            </a:r>
            <a:endParaRPr lang="en-US" sz="3200" dirty="0"/>
          </a:p>
        </p:txBody>
      </p:sp>
      <p:sp>
        <p:nvSpPr>
          <p:cNvPr id="3" name="Content Placeholder 2"/>
          <p:cNvSpPr>
            <a:spLocks noGrp="1"/>
          </p:cNvSpPr>
          <p:nvPr>
            <p:ph idx="1"/>
          </p:nvPr>
        </p:nvSpPr>
        <p:spPr/>
        <p:txBody>
          <a:bodyPr>
            <a:normAutofit fontScale="77500" lnSpcReduction="20000"/>
          </a:bodyPr>
          <a:lstStyle/>
          <a:p>
            <a:pPr lvl="1"/>
            <a:r>
              <a:rPr lang="en-US" sz="3500" dirty="0" smtClean="0"/>
              <a:t>Focus on what children can do instead of on what they can’t do (avoid negative commands).</a:t>
            </a:r>
            <a:endParaRPr lang="en-US" sz="4000" dirty="0" smtClean="0"/>
          </a:p>
          <a:p>
            <a:pPr lvl="1"/>
            <a:r>
              <a:rPr lang="en-US" sz="3500" dirty="0" smtClean="0"/>
              <a:t>Give choices.</a:t>
            </a:r>
            <a:endParaRPr lang="en-US" sz="4000" dirty="0" smtClean="0"/>
          </a:p>
          <a:p>
            <a:pPr lvl="1"/>
            <a:r>
              <a:rPr lang="en-US" sz="3500" dirty="0" smtClean="0"/>
              <a:t>Encourage behavior they want continued. Positive feedback and success is the greatest motivator.</a:t>
            </a:r>
            <a:endParaRPr lang="en-US" sz="4000" dirty="0" smtClean="0"/>
          </a:p>
          <a:p>
            <a:pPr lvl="1"/>
            <a:r>
              <a:rPr lang="en-US" sz="3500" dirty="0" smtClean="0"/>
              <a:t>Be consistent. </a:t>
            </a:r>
          </a:p>
          <a:p>
            <a:pPr lvl="1"/>
            <a:r>
              <a:rPr lang="en-US" sz="3500" dirty="0" smtClean="0"/>
              <a:t>Allow children time to play and make transitions to the next activity.</a:t>
            </a:r>
            <a:endParaRPr lang="en-US" sz="4000" dirty="0" smtClean="0"/>
          </a:p>
          <a:p>
            <a:pPr lvl="1"/>
            <a:r>
              <a:rPr lang="en-US" sz="3500" dirty="0" smtClean="0"/>
              <a:t>Change the environment to change the behavior.</a:t>
            </a:r>
            <a:endParaRPr lang="en-US" sz="4000" dirty="0" smtClean="0"/>
          </a:p>
          <a:p>
            <a:pPr lvl="1"/>
            <a:r>
              <a:rPr lang="en-US" sz="3500" dirty="0" smtClean="0"/>
              <a:t>Set a good example. Children model their behavior from adults.</a:t>
            </a:r>
            <a:endParaRPr lang="en-US" sz="40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Forms</a:t>
            </a:r>
            <a:endParaRPr lang="en-US" dirty="0"/>
          </a:p>
        </p:txBody>
      </p:sp>
      <p:sp>
        <p:nvSpPr>
          <p:cNvPr id="3" name="Content Placeholder 2"/>
          <p:cNvSpPr>
            <a:spLocks noGrp="1"/>
          </p:cNvSpPr>
          <p:nvPr>
            <p:ph idx="1"/>
          </p:nvPr>
        </p:nvSpPr>
        <p:spPr/>
        <p:txBody>
          <a:bodyPr>
            <a:normAutofit fontScale="92500" lnSpcReduction="20000"/>
          </a:bodyPr>
          <a:lstStyle/>
          <a:p>
            <a:pPr lvl="0">
              <a:buFont typeface="Arial" pitchFamily="34" charset="0"/>
              <a:buChar char="•"/>
            </a:pPr>
            <a:r>
              <a:rPr lang="en-US" sz="1800" dirty="0" smtClean="0"/>
              <a:t>All parents are required to complete an initial enrollment packet </a:t>
            </a:r>
            <a:r>
              <a:rPr lang="en-US" sz="1800" b="1" i="1" u="sng" dirty="0" smtClean="0"/>
              <a:t>prior</a:t>
            </a:r>
            <a:r>
              <a:rPr lang="en-US" sz="1800" dirty="0" smtClean="0"/>
              <a:t> to starting the program and then paperwork updates once per year thereafter.  Enrollment is for the entire year beginning in June. Parents must give  </a:t>
            </a:r>
            <a:r>
              <a:rPr lang="en-US" sz="1800" b="1" i="1" u="sng" dirty="0" smtClean="0"/>
              <a:t>two-weeks written notice </a:t>
            </a:r>
            <a:r>
              <a:rPr lang="en-US" sz="1800" dirty="0" smtClean="0"/>
              <a:t>to the Child Care office to withdraw from childcare to avoid additional child care charges.</a:t>
            </a:r>
          </a:p>
          <a:p>
            <a:pPr lvl="0">
              <a:buFont typeface="Arial" pitchFamily="34" charset="0"/>
              <a:buChar char="•"/>
            </a:pPr>
            <a:r>
              <a:rPr lang="en-US" sz="1800" dirty="0" smtClean="0"/>
              <a:t>Registration fees are due once per year at the time of registration. </a:t>
            </a:r>
          </a:p>
          <a:p>
            <a:pPr lvl="0">
              <a:buFont typeface="Arial" pitchFamily="34" charset="0"/>
              <a:buChar char="•"/>
            </a:pPr>
            <a:r>
              <a:rPr lang="en-US" sz="1800" dirty="0" smtClean="0"/>
              <a:t>Enrollment forms must be kept current so that we have accurate information. Therefore, we ask families to update forms once each year and as needed  throughout the year. </a:t>
            </a:r>
          </a:p>
          <a:p>
            <a:pPr lvl="0">
              <a:buFont typeface="Arial" pitchFamily="34" charset="0"/>
              <a:buChar char="•"/>
            </a:pPr>
            <a:r>
              <a:rPr lang="en-US" sz="1800" dirty="0" smtClean="0"/>
              <a:t>Please inform the front office of any important family changes we should be aware of, such as:</a:t>
            </a:r>
          </a:p>
          <a:p>
            <a:pPr lvl="1">
              <a:buFont typeface="Arial" pitchFamily="34" charset="0"/>
              <a:buChar char="•"/>
            </a:pPr>
            <a:r>
              <a:rPr lang="en-US" sz="1800" dirty="0" smtClean="0"/>
              <a:t>New address, phone number or email address</a:t>
            </a:r>
          </a:p>
          <a:p>
            <a:pPr lvl="1">
              <a:buFont typeface="Arial" pitchFamily="34" charset="0"/>
              <a:buChar char="•"/>
            </a:pPr>
            <a:r>
              <a:rPr lang="en-US" sz="1800" dirty="0" smtClean="0"/>
              <a:t>Names and/or phone numbers to add to or </a:t>
            </a:r>
          </a:p>
          <a:p>
            <a:pPr lvl="1">
              <a:buNone/>
            </a:pPr>
            <a:r>
              <a:rPr lang="en-US" sz="1800" dirty="0" smtClean="0"/>
              <a:t>	delete from your emergency contact list</a:t>
            </a:r>
          </a:p>
          <a:p>
            <a:pPr lvl="1">
              <a:buFont typeface="Arial" pitchFamily="34" charset="0"/>
              <a:buChar char="•"/>
            </a:pPr>
            <a:r>
              <a:rPr lang="en-US" sz="1800" dirty="0" smtClean="0"/>
              <a:t>Changes to your child’s medical history</a:t>
            </a:r>
          </a:p>
          <a:p>
            <a:pPr lvl="1">
              <a:buFont typeface="Arial" pitchFamily="34" charset="0"/>
              <a:buChar char="•"/>
            </a:pPr>
            <a:r>
              <a:rPr lang="en-US" sz="1800" dirty="0" smtClean="0"/>
              <a:t>Immunization and physical exam updates </a:t>
            </a:r>
          </a:p>
          <a:p>
            <a:pPr lvl="1">
              <a:buFont typeface="Arial" pitchFamily="34" charset="0"/>
              <a:buChar char="•"/>
            </a:pPr>
            <a:r>
              <a:rPr lang="en-US" sz="1800" dirty="0"/>
              <a:t>I</a:t>
            </a:r>
            <a:r>
              <a:rPr lang="en-US" sz="1800" dirty="0" smtClean="0"/>
              <a:t>nsurance information updates</a:t>
            </a:r>
          </a:p>
          <a:p>
            <a:endParaRPr lang="en-US" dirty="0"/>
          </a:p>
        </p:txBody>
      </p:sp>
      <p:pic>
        <p:nvPicPr>
          <p:cNvPr id="5" name="Picture 2" descr="C:\Documents and Settings\HeltonK\Desktop\Pics for Georgia\HPIM0831.JPG"/>
          <p:cNvPicPr>
            <a:picLocks noChangeAspect="1" noChangeArrowheads="1"/>
          </p:cNvPicPr>
          <p:nvPr/>
        </p:nvPicPr>
        <p:blipFill>
          <a:blip r:embed="rId2" cstate="print"/>
          <a:srcRect/>
          <a:stretch>
            <a:fillRect/>
          </a:stretch>
        </p:blipFill>
        <p:spPr bwMode="auto">
          <a:xfrm>
            <a:off x="5791200" y="4267200"/>
            <a:ext cx="2572054" cy="23103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Billing Procedures</a:t>
            </a:r>
            <a:endParaRPr lang="en-US" dirty="0"/>
          </a:p>
        </p:txBody>
      </p:sp>
      <p:sp>
        <p:nvSpPr>
          <p:cNvPr id="2" name="Content Placeholder 1"/>
          <p:cNvSpPr>
            <a:spLocks noGrp="1"/>
          </p:cNvSpPr>
          <p:nvPr>
            <p:ph sz="half" idx="1"/>
          </p:nvPr>
        </p:nvSpPr>
        <p:spPr/>
        <p:txBody>
          <a:bodyPr>
            <a:normAutofit lnSpcReduction="10000"/>
          </a:bodyPr>
          <a:lstStyle/>
          <a:p>
            <a:r>
              <a:rPr lang="en-US" dirty="0" smtClean="0"/>
              <a:t>The full term of child care is billed to your MyLane account.</a:t>
            </a:r>
          </a:p>
          <a:p>
            <a:r>
              <a:rPr lang="en-US" dirty="0" smtClean="0"/>
              <a:t>Check your MyLane  Account Summary.</a:t>
            </a:r>
          </a:p>
          <a:p>
            <a:r>
              <a:rPr lang="en-US" dirty="0" smtClean="0"/>
              <a:t>All prior term charges must be paid in full to continue child care into subsequent terms.</a:t>
            </a:r>
          </a:p>
          <a:p>
            <a:r>
              <a:rPr lang="en-US" dirty="0" smtClean="0"/>
              <a:t>All payments are made online or in Building #1.</a:t>
            </a:r>
            <a:endParaRPr lang="en-US" dirty="0"/>
          </a:p>
        </p:txBody>
      </p:sp>
      <p:sp>
        <p:nvSpPr>
          <p:cNvPr id="3" name="Content Placeholder 2"/>
          <p:cNvSpPr>
            <a:spLocks noGrp="1"/>
          </p:cNvSpPr>
          <p:nvPr>
            <p:ph sz="half" idx="2"/>
          </p:nvPr>
        </p:nvSpPr>
        <p:spPr/>
        <p:txBody>
          <a:bodyPr>
            <a:normAutofit lnSpcReduction="10000"/>
          </a:bodyPr>
          <a:lstStyle/>
          <a:p>
            <a:r>
              <a:rPr lang="en-US" dirty="0" smtClean="0"/>
              <a:t>Provide center information to any outside agency providing support to your child.</a:t>
            </a:r>
          </a:p>
          <a:p>
            <a:r>
              <a:rPr lang="en-US" b="1" i="1" u="sng" dirty="0" smtClean="0">
                <a:solidFill>
                  <a:srgbClr val="FF0000"/>
                </a:solidFill>
              </a:rPr>
              <a:t>Two week written notice </a:t>
            </a:r>
            <a:r>
              <a:rPr lang="en-US" dirty="0" smtClean="0"/>
              <a:t>is needed to withdraw from child care </a:t>
            </a:r>
            <a:r>
              <a:rPr lang="en-US" b="1" u="sng" dirty="0" smtClean="0"/>
              <a:t>to avoid additional charges.</a:t>
            </a:r>
          </a:p>
          <a:p>
            <a:r>
              <a:rPr lang="en-US" dirty="0" smtClean="0"/>
              <a:t>Please stop by the office with any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2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Expect on Your Account</a:t>
            </a:r>
            <a:endParaRPr lang="en-US" dirty="0"/>
          </a:p>
        </p:txBody>
      </p:sp>
      <p:sp>
        <p:nvSpPr>
          <p:cNvPr id="3" name="Content Placeholder 2"/>
          <p:cNvSpPr>
            <a:spLocks noGrp="1"/>
          </p:cNvSpPr>
          <p:nvPr>
            <p:ph sz="half" idx="1"/>
          </p:nvPr>
        </p:nvSpPr>
        <p:spPr>
          <a:xfrm>
            <a:off x="457200" y="1920085"/>
            <a:ext cx="4038600" cy="3337715"/>
          </a:xfrm>
        </p:spPr>
        <p:txBody>
          <a:bodyPr>
            <a:normAutofit fontScale="55000" lnSpcReduction="20000"/>
          </a:bodyPr>
          <a:lstStyle/>
          <a:p>
            <a:r>
              <a:rPr lang="en-US" dirty="0" smtClean="0"/>
              <a:t>Your account is billed for the full 11 weeks of the term.</a:t>
            </a:r>
          </a:p>
          <a:p>
            <a:pPr marL="0" indent="0">
              <a:buNone/>
            </a:pPr>
            <a:endParaRPr lang="en-US" dirty="0" smtClean="0"/>
          </a:p>
          <a:p>
            <a:r>
              <a:rPr lang="en-US" dirty="0" smtClean="0"/>
              <a:t>Example:</a:t>
            </a:r>
          </a:p>
          <a:p>
            <a:pPr marL="0" indent="0">
              <a:buNone/>
            </a:pPr>
            <a:endParaRPr lang="en-US" dirty="0" smtClean="0"/>
          </a:p>
          <a:p>
            <a:pPr lvl="1"/>
            <a:r>
              <a:rPr lang="en-US" sz="2600" dirty="0" smtClean="0"/>
              <a:t>Monday-Friday Full day  in </a:t>
            </a:r>
            <a:r>
              <a:rPr lang="en-US" sz="2600" b="1" i="1" dirty="0" smtClean="0"/>
              <a:t>Preschool rate:</a:t>
            </a:r>
          </a:p>
          <a:p>
            <a:pPr lvl="1">
              <a:buNone/>
            </a:pPr>
            <a:r>
              <a:rPr lang="en-US" sz="2600" dirty="0" smtClean="0"/>
              <a:t>	</a:t>
            </a:r>
            <a:r>
              <a:rPr lang="en-US" sz="2600" b="1" dirty="0" smtClean="0"/>
              <a:t>$194 x 11weeks = $2,134</a:t>
            </a:r>
          </a:p>
          <a:p>
            <a:pPr lvl="1">
              <a:buNone/>
            </a:pPr>
            <a:endParaRPr lang="en-US" sz="2200" b="1" dirty="0" smtClean="0"/>
          </a:p>
          <a:p>
            <a:endParaRPr lang="en-US" dirty="0"/>
          </a:p>
        </p:txBody>
      </p:sp>
      <p:sp>
        <p:nvSpPr>
          <p:cNvPr id="4" name="Content Placeholder 3"/>
          <p:cNvSpPr>
            <a:spLocks noGrp="1"/>
          </p:cNvSpPr>
          <p:nvPr>
            <p:ph sz="half" idx="2"/>
          </p:nvPr>
        </p:nvSpPr>
        <p:spPr>
          <a:xfrm>
            <a:off x="4648200" y="1920085"/>
            <a:ext cx="4038600" cy="3337715"/>
          </a:xfrm>
        </p:spPr>
        <p:txBody>
          <a:bodyPr>
            <a:normAutofit fontScale="55000" lnSpcReduction="20000"/>
          </a:bodyPr>
          <a:lstStyle/>
          <a:p>
            <a:r>
              <a:rPr lang="en-US" dirty="0" smtClean="0"/>
              <a:t>Your first bill of the year will also reflect $55 of the $75 non-refundable registration fee. (You will have already paid $20 of the fee at time of registration.)</a:t>
            </a:r>
          </a:p>
          <a:p>
            <a:endParaRPr lang="en-US" dirty="0" smtClean="0"/>
          </a:p>
          <a:p>
            <a:r>
              <a:rPr lang="en-US" dirty="0" smtClean="0"/>
              <a:t>If you qualify for the CCAMPIS Grant, or Early Childhood Cares funding support, your Registration fee will be paid for by those funding sources.</a:t>
            </a:r>
          </a:p>
          <a:p>
            <a:endParaRPr lang="en-US" dirty="0" smtClean="0"/>
          </a:p>
          <a:p>
            <a:r>
              <a:rPr lang="en-US" dirty="0" smtClean="0"/>
              <a:t>If you qualify for the subsidy, DHS, Early Childhood Cares, NACCRRA, or any other third party payment, your account will </a:t>
            </a:r>
            <a:r>
              <a:rPr lang="en-US" u="sng" dirty="0" smtClean="0"/>
              <a:t>first show the charge and then the credit.</a:t>
            </a:r>
          </a:p>
        </p:txBody>
      </p:sp>
      <p:sp>
        <p:nvSpPr>
          <p:cNvPr id="5" name="TextBox 4"/>
          <p:cNvSpPr txBox="1"/>
          <p:nvPr/>
        </p:nvSpPr>
        <p:spPr>
          <a:xfrm>
            <a:off x="1447800" y="5638800"/>
            <a:ext cx="6172200" cy="830997"/>
          </a:xfrm>
          <a:prstGeom prst="rect">
            <a:avLst/>
          </a:prstGeom>
          <a:noFill/>
        </p:spPr>
        <p:txBody>
          <a:bodyPr wrap="square" rtlCol="0">
            <a:spAutoFit/>
          </a:bodyPr>
          <a:lstStyle/>
          <a:p>
            <a:pPr algn="ctr"/>
            <a:r>
              <a:rPr lang="en-US" sz="2400" b="1" dirty="0" smtClean="0"/>
              <a:t>Please talk with staff in the child care office if you have any billing questions. </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Information</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Child and Family Center / Co-Op Option</a:t>
            </a:r>
          </a:p>
          <a:p>
            <a:pPr lvl="1"/>
            <a:r>
              <a:rPr lang="en-US" dirty="0" smtClean="0"/>
              <a:t>All parents who pass a background check can qualify to </a:t>
            </a:r>
          </a:p>
          <a:p>
            <a:pPr lvl="1">
              <a:buNone/>
            </a:pPr>
            <a:r>
              <a:rPr lang="en-US" dirty="0" smtClean="0"/>
              <a:t>    co-op/work up to 6 hours per week in a classroom assigned by the center director. Amount of co-op time available to you is determined by your child’s schedule.</a:t>
            </a:r>
          </a:p>
          <a:p>
            <a:r>
              <a:rPr lang="en-US" b="1" dirty="0" smtClean="0"/>
              <a:t>Child and Family Child Care Subsidy</a:t>
            </a:r>
          </a:p>
          <a:p>
            <a:pPr lvl="1"/>
            <a:r>
              <a:rPr lang="en-US" dirty="0" smtClean="0"/>
              <a:t>Full or part-time students of Lane taking a minimum of 6 credits, paying at least 60 % of their child care out of pocket and have their child enrolled for a minimum of 15 hours per/week may qualify to receive a child care subsidy.</a:t>
            </a:r>
          </a:p>
          <a:p>
            <a:r>
              <a:rPr lang="en-US" b="1" dirty="0" smtClean="0"/>
              <a:t>CAL/CCAMPIS Grant</a:t>
            </a:r>
          </a:p>
          <a:p>
            <a:pPr lvl="1"/>
            <a:r>
              <a:rPr lang="en-US" dirty="0" smtClean="0"/>
              <a:t>Qualifying students, taking a minimum of 6 credits with their child enrolled a minimum of 20 hours per/week may receive the CCAMPIS Grant. The grant covers 80% of child care expenses. Grant funding and child care space is limited and given on a first come, first serve basis. See the child care office staff for more information.</a:t>
            </a:r>
          </a:p>
          <a:p>
            <a:endParaRPr lang="en-US" dirty="0" smtClean="0"/>
          </a:p>
          <a:p>
            <a:endParaRPr lang="en-US" dirty="0" smtClean="0"/>
          </a:p>
          <a:p>
            <a:pPr>
              <a:buNone/>
            </a:pPr>
            <a:r>
              <a:rPr lang="en-US" sz="2400" dirty="0" smtClean="0"/>
              <a:t>Check our website for additional funding links. www.lanecc.edu/cfe/lcfc</a:t>
            </a:r>
          </a:p>
          <a:p>
            <a:pPr lvl="1"/>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876800"/>
            <a:ext cx="8001000" cy="1569660"/>
          </a:xfrm>
          <a:prstGeom prst="rect">
            <a:avLst/>
          </a:prstGeom>
        </p:spPr>
        <p:txBody>
          <a:bodyPr wrap="square">
            <a:spAutoFit/>
          </a:bodyPr>
          <a:lstStyle/>
          <a:p>
            <a:pPr algn="ctr"/>
            <a:r>
              <a:rPr lang="en-US" sz="2400" i="1" dirty="0" smtClean="0"/>
              <a:t>Lane Community College recognizes the vital role that quality care plays in allowing students and community members to pursue their education </a:t>
            </a:r>
          </a:p>
          <a:p>
            <a:pPr algn="ctr"/>
            <a:r>
              <a:rPr lang="en-US" sz="2400" i="1" dirty="0" smtClean="0"/>
              <a:t>and career goals.</a:t>
            </a:r>
          </a:p>
        </p:txBody>
      </p:sp>
      <p:pic>
        <p:nvPicPr>
          <p:cNvPr id="3" name="Picture 3" descr="C:\Documents and Settings\checkin\My Documents\My Pictures\Come Play With Me 2010\Come Play With Me 2010 021.jpg"/>
          <p:cNvPicPr>
            <a:picLocks noChangeAspect="1" noChangeArrowheads="1"/>
          </p:cNvPicPr>
          <p:nvPr/>
        </p:nvPicPr>
        <p:blipFill>
          <a:blip r:embed="rId2" cstate="print"/>
          <a:srcRect/>
          <a:stretch>
            <a:fillRect/>
          </a:stretch>
        </p:blipFill>
        <p:spPr bwMode="auto">
          <a:xfrm>
            <a:off x="1442276" y="1676400"/>
            <a:ext cx="2995407" cy="2832492"/>
          </a:xfrm>
          <a:prstGeom prst="rect">
            <a:avLst/>
          </a:prstGeom>
          <a:ln w="25400">
            <a:noFill/>
          </a:ln>
        </p:spPr>
        <p:style>
          <a:lnRef idx="2">
            <a:schemeClr val="accent3">
              <a:shade val="50000"/>
            </a:schemeClr>
          </a:lnRef>
          <a:fillRef idx="1">
            <a:schemeClr val="accent3"/>
          </a:fillRef>
          <a:effectRef idx="0">
            <a:schemeClr val="accent3"/>
          </a:effectRef>
          <a:fontRef idx="minor">
            <a:schemeClr val="lt1"/>
          </a:fontRef>
        </p:style>
      </p:pic>
      <p:pic>
        <p:nvPicPr>
          <p:cNvPr id="4" name="Content Placeholder 6" descr="Come Play With Me 2010 010.jpg"/>
          <p:cNvPicPr>
            <a:picLocks noChangeAspect="1"/>
          </p:cNvPicPr>
          <p:nvPr/>
        </p:nvPicPr>
        <p:blipFill>
          <a:blip r:embed="rId3" cstate="print"/>
          <a:stretch>
            <a:fillRect/>
          </a:stretch>
        </p:blipFill>
        <p:spPr>
          <a:xfrm>
            <a:off x="4800600" y="1676400"/>
            <a:ext cx="2973691" cy="286049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Schedules and Pick-Ups</a:t>
            </a:r>
            <a:endParaRPr lang="en-US" dirty="0"/>
          </a:p>
        </p:txBody>
      </p:sp>
      <p:sp>
        <p:nvSpPr>
          <p:cNvPr id="3" name="Content Placeholder 2"/>
          <p:cNvSpPr>
            <a:spLocks noGrp="1"/>
          </p:cNvSpPr>
          <p:nvPr>
            <p:ph idx="1"/>
          </p:nvPr>
        </p:nvSpPr>
        <p:spPr>
          <a:xfrm>
            <a:off x="457200" y="1935480"/>
            <a:ext cx="4114800" cy="4617720"/>
          </a:xfrm>
        </p:spPr>
        <p:txBody>
          <a:bodyPr>
            <a:normAutofit fontScale="77500" lnSpcReduction="20000"/>
          </a:bodyPr>
          <a:lstStyle/>
          <a:p>
            <a:r>
              <a:rPr lang="en-US" dirty="0" smtClean="0"/>
              <a:t>Please make sure your child is dropped off and picked-up on time. </a:t>
            </a:r>
          </a:p>
          <a:p>
            <a:r>
              <a:rPr lang="en-US" dirty="0" smtClean="0"/>
              <a:t>Each late pick-up will add an additional ½ day of child care  charge (</a:t>
            </a:r>
            <a:r>
              <a:rPr lang="en-US" i="1" dirty="0" smtClean="0"/>
              <a:t>based on your current schedule</a:t>
            </a:r>
            <a:r>
              <a:rPr lang="en-US" dirty="0" smtClean="0"/>
              <a:t>)to your MyLane account.</a:t>
            </a:r>
          </a:p>
          <a:p>
            <a:r>
              <a:rPr lang="en-US" dirty="0" smtClean="0"/>
              <a:t>Extended-care is included in your enrollment and is available 7:00-8:30 am and 4:00-5:30 pm and is located in either the Seals classroom for children enrolled in a classroom in bldg. 25 and the Starfish or Sea Turtles classroom for children enrolled in a classroom in bldg. 26.</a:t>
            </a:r>
          </a:p>
          <a:p>
            <a:endParaRPr lang="en-US" dirty="0" smtClean="0"/>
          </a:p>
          <a:p>
            <a:endParaRPr lang="en-US" dirty="0"/>
          </a:p>
        </p:txBody>
      </p:sp>
      <p:pic>
        <p:nvPicPr>
          <p:cNvPr id="4" name="Picture 3" descr="C:\Documents and Settings\checkin\My Documents\My Pictures\Come Play With Me 2010\Come Play With Me 2010 020.jpg"/>
          <p:cNvPicPr/>
          <p:nvPr/>
        </p:nvPicPr>
        <p:blipFill>
          <a:blip r:embed="rId2" cstate="print"/>
          <a:srcRect/>
          <a:stretch>
            <a:fillRect/>
          </a:stretch>
        </p:blipFill>
        <p:spPr bwMode="auto">
          <a:xfrm>
            <a:off x="4800600" y="2514600"/>
            <a:ext cx="3648075" cy="2819400"/>
          </a:xfrm>
          <a:prstGeom prst="rect">
            <a:avLst/>
          </a:prstGeom>
          <a:ln>
            <a:noFill/>
            <a:headEnd/>
            <a:tailEnd/>
          </a:ln>
        </p:spPr>
        <p:style>
          <a:lnRef idx="2">
            <a:schemeClr val="accent3"/>
          </a:lnRef>
          <a:fillRef idx="1">
            <a:schemeClr val="lt1"/>
          </a:fillRef>
          <a:effectRef idx="0">
            <a:schemeClr val="accent3"/>
          </a:effectRef>
          <a:fontRef idx="minor">
            <a:schemeClr val="dk1"/>
          </a:fontRef>
        </p:style>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Arrival and Departure</a:t>
            </a:r>
            <a:endParaRPr lang="en-US" dirty="0"/>
          </a:p>
        </p:txBody>
      </p:sp>
      <p:sp>
        <p:nvSpPr>
          <p:cNvPr id="3" name="Content Placeholder 2"/>
          <p:cNvSpPr>
            <a:spLocks noGrp="1"/>
          </p:cNvSpPr>
          <p:nvPr>
            <p:ph idx="1"/>
          </p:nvPr>
        </p:nvSpPr>
        <p:spPr>
          <a:xfrm>
            <a:off x="457200" y="1935480"/>
            <a:ext cx="5410200" cy="4389120"/>
          </a:xfrm>
        </p:spPr>
        <p:txBody>
          <a:bodyPr>
            <a:normAutofit fontScale="70000" lnSpcReduction="20000"/>
          </a:bodyPr>
          <a:lstStyle/>
          <a:p>
            <a:pPr>
              <a:buNone/>
            </a:pPr>
            <a:r>
              <a:rPr lang="en-US" sz="2800" dirty="0" smtClean="0"/>
              <a:t>Transition from home to school can be made easier for your child if you can establish a good-bye routine, such as:</a:t>
            </a:r>
          </a:p>
          <a:p>
            <a:r>
              <a:rPr lang="en-US" sz="2800" dirty="0" smtClean="0"/>
              <a:t>Have a consistent arrival time.</a:t>
            </a:r>
          </a:p>
          <a:p>
            <a:pPr lvl="0"/>
            <a:r>
              <a:rPr lang="en-US" sz="2800" dirty="0" smtClean="0"/>
              <a:t>Help your child put their coat away in their cubby.</a:t>
            </a:r>
          </a:p>
          <a:p>
            <a:pPr lvl="0"/>
            <a:r>
              <a:rPr lang="en-US" sz="2800" dirty="0" smtClean="0"/>
              <a:t>Wash hands.</a:t>
            </a:r>
          </a:p>
          <a:p>
            <a:pPr lvl="0"/>
            <a:r>
              <a:rPr lang="en-US" sz="2800" dirty="0" smtClean="0"/>
              <a:t>Check in with the staff.</a:t>
            </a:r>
          </a:p>
          <a:p>
            <a:pPr lvl="0"/>
            <a:r>
              <a:rPr lang="en-US" sz="2800" dirty="0" smtClean="0"/>
              <a:t>Help your child get involved in an activity.</a:t>
            </a:r>
          </a:p>
          <a:p>
            <a:pPr lvl="0"/>
            <a:r>
              <a:rPr lang="en-US" sz="2800" dirty="0" smtClean="0"/>
              <a:t>Remember to always say “good-bye” to your child before leaving. </a:t>
            </a:r>
          </a:p>
          <a:p>
            <a:r>
              <a:rPr lang="en-US" sz="2800" dirty="0" smtClean="0"/>
              <a:t>Nap/Rest time is from 12:30-1 p.m. daily. We are unable to accept children for care between 12:15 and 1:30pm to ensure that rest time is not disrupted.</a:t>
            </a:r>
          </a:p>
          <a:p>
            <a:endParaRPr lang="en-US" dirty="0"/>
          </a:p>
        </p:txBody>
      </p:sp>
      <p:pic>
        <p:nvPicPr>
          <p:cNvPr id="5" name="Picture 2" descr="C:\Documents and Settings\checkin\My Documents\My Pictures\Come Play With Me 2010\Come Play With Me 2010 032.jpg"/>
          <p:cNvPicPr>
            <a:picLocks noChangeAspect="1" noChangeArrowheads="1"/>
          </p:cNvPicPr>
          <p:nvPr/>
        </p:nvPicPr>
        <p:blipFill>
          <a:blip r:embed="rId2" cstate="print"/>
          <a:srcRect/>
          <a:stretch>
            <a:fillRect/>
          </a:stretch>
        </p:blipFill>
        <p:spPr bwMode="auto">
          <a:xfrm>
            <a:off x="6019800" y="2209800"/>
            <a:ext cx="2455600" cy="3297238"/>
          </a:xfrm>
          <a:prstGeom prst="rect">
            <a:avLst/>
          </a:prstGeom>
          <a:noFill/>
          <a:ln w="38100">
            <a:solidFill>
              <a:srgbClr val="C0000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Mealtimes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Breakfast, lunch, and snack are provided and included in the tuition.</a:t>
            </a:r>
          </a:p>
          <a:p>
            <a:pPr lvl="1"/>
            <a:r>
              <a:rPr lang="en-US" sz="1600" dirty="0" smtClean="0"/>
              <a:t>Breakfast:  8:55-9:10 a.m.</a:t>
            </a:r>
          </a:p>
          <a:p>
            <a:pPr lvl="1"/>
            <a:r>
              <a:rPr lang="en-US" sz="1600" dirty="0" smtClean="0"/>
              <a:t>Lunch: 11:30-11:50 a.m.</a:t>
            </a:r>
          </a:p>
          <a:p>
            <a:pPr lvl="1"/>
            <a:r>
              <a:rPr lang="en-US" sz="1600" dirty="0" smtClean="0"/>
              <a:t>Snack: 2:30-2:50 p.m.</a:t>
            </a:r>
          </a:p>
          <a:p>
            <a:r>
              <a:rPr lang="en-US" sz="2000" dirty="0" smtClean="0"/>
              <a:t>Weekly menus are posted in each classroom.</a:t>
            </a:r>
          </a:p>
          <a:p>
            <a:r>
              <a:rPr lang="en-US" sz="2000" dirty="0" smtClean="0"/>
              <a:t>Please notify us of any food allergies. </a:t>
            </a:r>
          </a:p>
          <a:p>
            <a:r>
              <a:rPr lang="en-US" sz="2000" b="1" i="1" dirty="0" smtClean="0"/>
              <a:t>We are a peanut and nut free center.</a:t>
            </a:r>
          </a:p>
          <a:p>
            <a:r>
              <a:rPr lang="en-US" sz="1800" dirty="0" smtClean="0"/>
              <a:t>USDA Nondiscrimination Statement</a:t>
            </a:r>
          </a:p>
          <a:p>
            <a:pPr lvl="1"/>
            <a:r>
              <a:rPr lang="en-US" sz="1600" dirty="0" smtClean="0"/>
              <a:t>“In accordance with Federal law and U.S. Department of Agriculture policy, this institution is prohibited from discrimination on the basis of race, color, national origin, sex, age, or disability.” </a:t>
            </a:r>
          </a:p>
          <a:p>
            <a:pPr lvl="1"/>
            <a:r>
              <a:rPr lang="en-US" sz="1600" dirty="0" smtClean="0"/>
              <a:t>“To file a complaint of discrimination, write USDA, Director, Office of Civil Rights, 1400 Independence Avenue, SW Washington, DC. 20250-9410 or call, toll free (866) 632-9992 (Voice). TDD users can contact USDA through local relay or the Federal relay at (800) 877-8339 (TDD) or (866) 377-8642 (relay voice users). USDA is an equal opportunity provider and employer.”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Illness Policy</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Our goal is to prevent contagious conditions from entering the center. Therefore, if your child has </a:t>
            </a:r>
            <a:r>
              <a:rPr lang="en-US" sz="2400" b="1" u="sng" dirty="0" smtClean="0"/>
              <a:t>any</a:t>
            </a:r>
            <a:r>
              <a:rPr lang="en-US" sz="2400" dirty="0" smtClean="0"/>
              <a:t> of the following symptoms, please keep them home for 24 hours after these symptoms are gone:</a:t>
            </a:r>
          </a:p>
          <a:p>
            <a:pPr lvl="1"/>
            <a:r>
              <a:rPr lang="en-US" sz="2200" dirty="0" smtClean="0"/>
              <a:t>Headache and/or temperature </a:t>
            </a:r>
            <a:r>
              <a:rPr lang="en-US" dirty="0" smtClean="0"/>
              <a:t>over 100 degrees</a:t>
            </a:r>
          </a:p>
          <a:p>
            <a:pPr lvl="1"/>
            <a:r>
              <a:rPr lang="en-US" sz="2200" dirty="0" smtClean="0"/>
              <a:t>Difficulty breathing</a:t>
            </a:r>
          </a:p>
          <a:p>
            <a:pPr lvl="1"/>
            <a:r>
              <a:rPr lang="en-US" sz="2200" dirty="0" smtClean="0"/>
              <a:t>Rashes</a:t>
            </a:r>
          </a:p>
          <a:p>
            <a:pPr lvl="1"/>
            <a:r>
              <a:rPr lang="en-US" sz="2200" dirty="0" smtClean="0"/>
              <a:t>Pink Eye</a:t>
            </a:r>
          </a:p>
          <a:p>
            <a:pPr lvl="1"/>
            <a:r>
              <a:rPr lang="en-US" sz="2200" dirty="0" smtClean="0"/>
              <a:t>Vomiting</a:t>
            </a:r>
          </a:p>
          <a:p>
            <a:pPr lvl="1"/>
            <a:r>
              <a:rPr lang="en-US" sz="2200" dirty="0" smtClean="0"/>
              <a:t>Diarrhea</a:t>
            </a:r>
          </a:p>
          <a:p>
            <a:pPr lvl="1"/>
            <a:r>
              <a:rPr lang="en-US" sz="2200" dirty="0" smtClean="0"/>
              <a:t>Head Lice/Nits</a:t>
            </a:r>
          </a:p>
          <a:p>
            <a:endParaRPr lang="en-US" sz="2400" dirty="0" smtClean="0"/>
          </a:p>
          <a:p>
            <a:endParaRPr lang="en-US" sz="2400" dirty="0" smtClean="0"/>
          </a:p>
          <a:p>
            <a:endParaRPr lang="en-US" dirty="0"/>
          </a:p>
        </p:txBody>
      </p:sp>
      <p:pic>
        <p:nvPicPr>
          <p:cNvPr id="4" name="Picture 2" descr="C:\Documents and Settings\HeltonK\Desktop\Pics for Georgia\New Image.JPG"/>
          <p:cNvPicPr>
            <a:picLocks noChangeAspect="1" noChangeArrowheads="1"/>
          </p:cNvPicPr>
          <p:nvPr/>
        </p:nvPicPr>
        <p:blipFill>
          <a:blip r:embed="rId2" cstate="print"/>
          <a:srcRect/>
          <a:stretch>
            <a:fillRect/>
          </a:stretch>
        </p:blipFill>
        <p:spPr bwMode="auto">
          <a:xfrm>
            <a:off x="5562600" y="3962400"/>
            <a:ext cx="2500244" cy="233130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Procedures</a:t>
            </a:r>
            <a:endParaRPr lang="en-US" dirty="0"/>
          </a:p>
        </p:txBody>
      </p:sp>
      <p:sp>
        <p:nvSpPr>
          <p:cNvPr id="3" name="Content Placeholder 2"/>
          <p:cNvSpPr>
            <a:spLocks noGrp="1"/>
          </p:cNvSpPr>
          <p:nvPr>
            <p:ph idx="1"/>
          </p:nvPr>
        </p:nvSpPr>
        <p:spPr/>
        <p:txBody>
          <a:bodyPr>
            <a:normAutofit lnSpcReduction="10000"/>
          </a:bodyPr>
          <a:lstStyle/>
          <a:p>
            <a:pPr lvl="0">
              <a:buFont typeface="Arial" pitchFamily="34" charset="0"/>
              <a:buChar char="•"/>
            </a:pPr>
            <a:r>
              <a:rPr lang="en-US" dirty="0" smtClean="0"/>
              <a:t>All prescription medications to be administered at school must be stored in the original medication container received from the pharmacy and must state:</a:t>
            </a:r>
          </a:p>
          <a:p>
            <a:pPr lvl="1">
              <a:buFont typeface="Arial" pitchFamily="34" charset="0"/>
              <a:buChar char="•"/>
            </a:pPr>
            <a:r>
              <a:rPr lang="en-US" dirty="0" smtClean="0"/>
              <a:t>the prescribed medication name</a:t>
            </a:r>
          </a:p>
          <a:p>
            <a:pPr lvl="1">
              <a:buFont typeface="Arial" pitchFamily="34" charset="0"/>
              <a:buChar char="•"/>
            </a:pPr>
            <a:r>
              <a:rPr lang="en-US" dirty="0" smtClean="0"/>
              <a:t>child’s first and last name</a:t>
            </a:r>
          </a:p>
          <a:p>
            <a:pPr lvl="1">
              <a:buFont typeface="Arial" pitchFamily="34" charset="0"/>
              <a:buChar char="•"/>
            </a:pPr>
            <a:r>
              <a:rPr lang="en-US" dirty="0" smtClean="0"/>
              <a:t>date prescription was filled</a:t>
            </a:r>
          </a:p>
          <a:p>
            <a:pPr lvl="1">
              <a:buFont typeface="Arial" pitchFamily="34" charset="0"/>
              <a:buChar char="•"/>
            </a:pPr>
            <a:r>
              <a:rPr lang="en-US" dirty="0" smtClean="0"/>
              <a:t>dosage and administration instructions </a:t>
            </a:r>
          </a:p>
          <a:p>
            <a:pPr lvl="1">
              <a:buFont typeface="Arial" pitchFamily="34" charset="0"/>
              <a:buChar char="•"/>
            </a:pPr>
            <a:r>
              <a:rPr lang="en-US" dirty="0" smtClean="0"/>
              <a:t>expiration date.</a:t>
            </a:r>
          </a:p>
          <a:p>
            <a:pPr>
              <a:buFont typeface="Arial" pitchFamily="34" charset="0"/>
              <a:buChar char="•"/>
            </a:pPr>
            <a:r>
              <a:rPr lang="en-US" dirty="0" smtClean="0"/>
              <a:t>A Medication Authorization Form must be completed and signed by the parent before staff can administer medications to your child.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Clothing and Sunscreen</a:t>
            </a:r>
            <a:endParaRPr lang="en-US" dirty="0"/>
          </a:p>
        </p:txBody>
      </p:sp>
      <p:sp>
        <p:nvSpPr>
          <p:cNvPr id="3" name="Content Placeholder 2"/>
          <p:cNvSpPr>
            <a:spLocks noGrp="1"/>
          </p:cNvSpPr>
          <p:nvPr>
            <p:ph idx="1"/>
          </p:nvPr>
        </p:nvSpPr>
        <p:spPr/>
        <p:txBody>
          <a:bodyPr>
            <a:normAutofit fontScale="92500" lnSpcReduction="10000"/>
          </a:bodyPr>
          <a:lstStyle/>
          <a:p>
            <a:pPr lvl="0">
              <a:buFont typeface="Arial" pitchFamily="34" charset="0"/>
              <a:buChar char="•"/>
            </a:pPr>
            <a:r>
              <a:rPr lang="en-US" sz="2800" dirty="0" smtClean="0"/>
              <a:t>To protect against cold, heat, and sun injury, please bring your child in clothing that is dry and layered.</a:t>
            </a:r>
          </a:p>
          <a:p>
            <a:pPr lvl="0">
              <a:buFont typeface="Arial" pitchFamily="34" charset="0"/>
              <a:buChar char="•"/>
            </a:pPr>
            <a:r>
              <a:rPr lang="en-US" sz="2800" dirty="0" smtClean="0"/>
              <a:t>Every child will need at </a:t>
            </a:r>
            <a:r>
              <a:rPr lang="en-US" sz="2800" b="1" dirty="0" smtClean="0"/>
              <a:t>least one</a:t>
            </a:r>
            <a:r>
              <a:rPr lang="en-US" sz="2800" dirty="0" smtClean="0"/>
              <a:t> complete change of clothing in his/her cubby.</a:t>
            </a:r>
          </a:p>
          <a:p>
            <a:pPr lvl="0">
              <a:buFont typeface="Arial" pitchFamily="34" charset="0"/>
              <a:buChar char="•"/>
            </a:pPr>
            <a:r>
              <a:rPr lang="en-US" sz="2800" dirty="0" smtClean="0"/>
              <a:t>Check your child’s cubby regularly for soiled clothing, and to replace out-grown or out-of-season clothes.    </a:t>
            </a:r>
          </a:p>
          <a:p>
            <a:pPr lvl="0">
              <a:buFont typeface="Arial" pitchFamily="34" charset="0"/>
              <a:buChar char="•"/>
            </a:pPr>
            <a:r>
              <a:rPr lang="en-US" sz="2800" dirty="0" smtClean="0"/>
              <a:t>During the warmer months we will apply sunscreen to your child. Your child’s teacher will ask you to complete a Sunscreen Permission Form. You may choose to have the teachers apply sunscreen provided by the Center, or you can provide your own sunscreen. </a:t>
            </a:r>
            <a:endParaRPr lang="en-US" sz="3600"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Procedures</a:t>
            </a:r>
            <a:endParaRPr lang="en-US" dirty="0"/>
          </a:p>
        </p:txBody>
      </p:sp>
      <p:sp>
        <p:nvSpPr>
          <p:cNvPr id="3" name="Content Placeholder 2"/>
          <p:cNvSpPr>
            <a:spLocks noGrp="1"/>
          </p:cNvSpPr>
          <p:nvPr>
            <p:ph idx="1"/>
          </p:nvPr>
        </p:nvSpPr>
        <p:spPr>
          <a:xfrm>
            <a:off x="457200" y="1935480"/>
            <a:ext cx="4572000" cy="4389120"/>
          </a:xfrm>
        </p:spPr>
        <p:txBody>
          <a:bodyPr>
            <a:normAutofit fontScale="92500" lnSpcReduction="20000"/>
          </a:bodyPr>
          <a:lstStyle/>
          <a:p>
            <a:r>
              <a:rPr lang="en-US" dirty="0" smtClean="0"/>
              <a:t>Evacuation plans are listed in every classroom. Our center will evacuate to Building 19.</a:t>
            </a:r>
          </a:p>
          <a:p>
            <a:r>
              <a:rPr lang="en-US" dirty="0" smtClean="0"/>
              <a:t>Fire and emergency drills are practiced monthly.</a:t>
            </a:r>
          </a:p>
          <a:p>
            <a:r>
              <a:rPr lang="en-US" dirty="0" smtClean="0"/>
              <a:t>Additional information and procedures, including lockdowns, are located in our parent handbook.</a:t>
            </a:r>
          </a:p>
          <a:p>
            <a:r>
              <a:rPr lang="en-US" dirty="0" smtClean="0"/>
              <a:t>Check  KLCC 89.7 FM and other local radio stations for school closures due to weather conditions.</a:t>
            </a:r>
          </a:p>
          <a:p>
            <a:endParaRPr lang="en-US" dirty="0" smtClean="0"/>
          </a:p>
          <a:p>
            <a:endParaRPr lang="en-US" dirty="0" smtClean="0"/>
          </a:p>
          <a:p>
            <a:endParaRPr lang="en-US" dirty="0"/>
          </a:p>
        </p:txBody>
      </p:sp>
      <p:pic>
        <p:nvPicPr>
          <p:cNvPr id="3074" name="Picture 2" descr="K:\CFC Records - Documents\AdminStaff\Pictures\calendar pictures\calendars\aextras pk1\P1040411.JPG"/>
          <p:cNvPicPr>
            <a:picLocks noChangeAspect="1" noChangeArrowheads="1"/>
          </p:cNvPicPr>
          <p:nvPr/>
        </p:nvPicPr>
        <p:blipFill>
          <a:blip r:embed="rId2" cstate="print"/>
          <a:srcRect/>
          <a:stretch>
            <a:fillRect/>
          </a:stretch>
        </p:blipFill>
        <p:spPr bwMode="auto">
          <a:xfrm>
            <a:off x="5257800" y="2514600"/>
            <a:ext cx="3423138" cy="304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a:t>
            </a:r>
            <a:endParaRPr lang="en-US" dirty="0"/>
          </a:p>
        </p:txBody>
      </p:sp>
      <p:sp>
        <p:nvSpPr>
          <p:cNvPr id="3" name="Text Placeholder 2"/>
          <p:cNvSpPr>
            <a:spLocks noGrp="1"/>
          </p:cNvSpPr>
          <p:nvPr>
            <p:ph type="body" idx="1"/>
          </p:nvPr>
        </p:nvSpPr>
        <p:spPr>
          <a:xfrm>
            <a:off x="457200" y="1676400"/>
            <a:ext cx="4040188" cy="838200"/>
          </a:xfrm>
        </p:spPr>
        <p:txBody>
          <a:bodyPr/>
          <a:lstStyle/>
          <a:p>
            <a:r>
              <a:rPr lang="en-US" dirty="0" smtClean="0"/>
              <a:t>Door Codes</a:t>
            </a:r>
            <a:endParaRPr lang="en-US" dirty="0"/>
          </a:p>
        </p:txBody>
      </p:sp>
      <p:sp>
        <p:nvSpPr>
          <p:cNvPr id="4" name="Text Placeholder 3"/>
          <p:cNvSpPr>
            <a:spLocks noGrp="1"/>
          </p:cNvSpPr>
          <p:nvPr>
            <p:ph type="body" sz="half" idx="3"/>
          </p:nvPr>
        </p:nvSpPr>
        <p:spPr/>
        <p:txBody>
          <a:bodyPr/>
          <a:lstStyle/>
          <a:p>
            <a:r>
              <a:rPr lang="en-US" dirty="0" smtClean="0"/>
              <a:t>ProCare Computer Codes</a:t>
            </a:r>
            <a:endParaRPr lang="en-US" dirty="0"/>
          </a:p>
        </p:txBody>
      </p:sp>
      <p:sp>
        <p:nvSpPr>
          <p:cNvPr id="5" name="Content Placeholder 4"/>
          <p:cNvSpPr>
            <a:spLocks noGrp="1"/>
          </p:cNvSpPr>
          <p:nvPr>
            <p:ph sz="quarter" idx="2"/>
          </p:nvPr>
        </p:nvSpPr>
        <p:spPr/>
        <p:txBody>
          <a:bodyPr/>
          <a:lstStyle/>
          <a:p>
            <a:r>
              <a:rPr lang="en-US" dirty="0" smtClean="0"/>
              <a:t>Each family will have their own secure door code issued by the office. All of the authorized persons for each family will use the same code. If you lose or forget your code, please stop by the office. </a:t>
            </a:r>
          </a:p>
          <a:p>
            <a:r>
              <a:rPr lang="en-US" dirty="0" smtClean="0"/>
              <a:t>New pick-up and drop off persons will need to stop by the office for their code.</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We have a computer sign-in and sign-out system. </a:t>
            </a:r>
            <a:r>
              <a:rPr lang="en-US" b="1" i="1" u="sng" dirty="0" smtClean="0"/>
              <a:t>Each person </a:t>
            </a:r>
            <a:r>
              <a:rPr lang="en-US" dirty="0" smtClean="0"/>
              <a:t>authorized by you to pick up your child will be issued a user ID and password. If you have a problem with your user ID or password come by the office for assistance. </a:t>
            </a:r>
            <a:r>
              <a:rPr lang="en-US" b="1" u="sng" dirty="0" smtClean="0"/>
              <a:t>Please do not share your user ID/password with others.</a:t>
            </a:r>
          </a:p>
          <a:p>
            <a:r>
              <a:rPr lang="en-US" dirty="0" smtClean="0"/>
              <a:t>New pick-up and drop off persons will need to stop by the office for their user ID and password.</a:t>
            </a:r>
          </a:p>
          <a:p>
            <a:r>
              <a:rPr lang="en-US" b="1" dirty="0" smtClean="0"/>
              <a:t>Please record these numbers for reference in your cell phone.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Visits and Observations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Our center has an open door policy for all custodial parents/guardians.  </a:t>
            </a:r>
          </a:p>
          <a:p>
            <a:pPr lvl="0"/>
            <a:r>
              <a:rPr lang="en-US" dirty="0" smtClean="0"/>
              <a:t>You are welcome to visit and observe your child at any time during open hours. </a:t>
            </a:r>
          </a:p>
          <a:p>
            <a:pPr lvl="0"/>
            <a:r>
              <a:rPr lang="en-US" b="1" i="1" dirty="0" smtClean="0"/>
              <a:t>If available</a:t>
            </a:r>
            <a:r>
              <a:rPr lang="en-US" dirty="0" smtClean="0"/>
              <a:t>, parents may use the observation rooms to observe their child. </a:t>
            </a:r>
            <a:r>
              <a:rPr lang="en-US" b="1" dirty="0" smtClean="0"/>
              <a:t>Observation rooms are not to be used for “homework” areas.</a:t>
            </a:r>
          </a:p>
          <a:p>
            <a:pPr lvl="0"/>
            <a:r>
              <a:rPr lang="en-US" dirty="0" smtClean="0"/>
              <a:t>Parents must sign in and out at the Center office before and after observations.  </a:t>
            </a:r>
          </a:p>
          <a:p>
            <a:pPr lvl="0"/>
            <a:r>
              <a:rPr lang="en-US" dirty="0" smtClean="0"/>
              <a:t>All other visitors MUST be authorized, provide identification, and sign-in and sign-out at the Center office in Building 24.</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sz="2800" dirty="0" smtClean="0"/>
              <a:t>Under the Family Education Rights and Privacy Act records related to Center children and their families, and information contained in those records, are to be shared with other staff or College officials only if that person has a legitimate educational interest (i.e. on a “need to know” basis only). Requests from third parties must have parental permission. Categories of individuals that would have access to a child’s file include the following:</a:t>
            </a:r>
          </a:p>
          <a:p>
            <a:pPr lvl="1"/>
            <a:r>
              <a:rPr lang="en-US" dirty="0" smtClean="0"/>
              <a:t>Child’s teacher</a:t>
            </a:r>
          </a:p>
          <a:p>
            <a:pPr lvl="1"/>
            <a:r>
              <a:rPr lang="en-US" dirty="0" smtClean="0"/>
              <a:t>Parents/Legal Guardians</a:t>
            </a:r>
          </a:p>
          <a:p>
            <a:pPr lvl="1"/>
            <a:r>
              <a:rPr lang="en-US" dirty="0" smtClean="0"/>
              <a:t>Director</a:t>
            </a:r>
          </a:p>
          <a:p>
            <a:pPr lvl="1"/>
            <a:r>
              <a:rPr lang="en-US" dirty="0" smtClean="0"/>
              <a:t>Consultants</a:t>
            </a:r>
          </a:p>
          <a:p>
            <a:pPr lvl="1"/>
            <a:r>
              <a:rPr lang="en-US" dirty="0" smtClean="0"/>
              <a:t>Administrative Staff</a:t>
            </a:r>
          </a:p>
          <a:p>
            <a:pPr lvl="0"/>
            <a:r>
              <a:rPr lang="en-US" sz="2800" dirty="0" smtClean="0"/>
              <a:t>All children’s records are kept in a locked file cabinet. All employees are prohibited from discussing children and families with, or in the presence of, ECE students, other children and families.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a:t>
            </a:r>
            <a:endParaRPr lang="en-US" dirty="0"/>
          </a:p>
        </p:txBody>
      </p:sp>
      <p:sp>
        <p:nvSpPr>
          <p:cNvPr id="3" name="Content Placeholder 2"/>
          <p:cNvSpPr>
            <a:spLocks noGrp="1"/>
          </p:cNvSpPr>
          <p:nvPr>
            <p:ph idx="1"/>
          </p:nvPr>
        </p:nvSpPr>
        <p:spPr/>
        <p:txBody>
          <a:bodyPr/>
          <a:lstStyle/>
          <a:p>
            <a:pPr>
              <a:buNone/>
            </a:pPr>
            <a:r>
              <a:rPr lang="en-US" dirty="0" smtClean="0"/>
              <a:t>	To provide programs that support students and the community by providing quality care for children and early childhood education instruction to staff and students. We care for and nurture young children so that student and community parents are assured that their children are safe and in quality learning environments. We provide hands-on learning opportunities for early childhood education students that will assist and increase their professional development.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Complaint Procedure</a:t>
            </a:r>
            <a:endParaRPr lang="en-US" dirty="0"/>
          </a:p>
        </p:txBody>
      </p:sp>
      <p:sp>
        <p:nvSpPr>
          <p:cNvPr id="5" name="Content Placeholder 4"/>
          <p:cNvSpPr>
            <a:spLocks noGrp="1"/>
          </p:cNvSpPr>
          <p:nvPr>
            <p:ph sz="half" idx="1"/>
          </p:nvPr>
        </p:nvSpPr>
        <p:spPr/>
        <p:txBody>
          <a:bodyPr>
            <a:normAutofit fontScale="77500" lnSpcReduction="20000"/>
          </a:bodyPr>
          <a:lstStyle/>
          <a:p>
            <a:r>
              <a:rPr lang="en-US" sz="2800" dirty="0" smtClean="0"/>
              <a:t>Lane Child and Family Center staff appreciates hearing your feedback. We aim to bring all concerns to a satisfactory conclusion for all parties involved.</a:t>
            </a:r>
          </a:p>
          <a:p>
            <a:pPr>
              <a:buNone/>
            </a:pPr>
            <a:endParaRPr lang="en-US" sz="2800" dirty="0" smtClean="0"/>
          </a:p>
          <a:p>
            <a:r>
              <a:rPr lang="en-US" sz="2800" dirty="0" smtClean="0"/>
              <a:t>Please first talk with your child’s lead co-teachers. If you wish to further discuss concerns, please feel free to schedule a conference.</a:t>
            </a:r>
          </a:p>
          <a:p>
            <a:endParaRPr lang="en-US" sz="2800" dirty="0" smtClean="0"/>
          </a:p>
          <a:p>
            <a:endParaRPr lang="en-US" dirty="0"/>
          </a:p>
        </p:txBody>
      </p:sp>
      <p:sp>
        <p:nvSpPr>
          <p:cNvPr id="6" name="Content Placeholder 5"/>
          <p:cNvSpPr>
            <a:spLocks noGrp="1"/>
          </p:cNvSpPr>
          <p:nvPr>
            <p:ph sz="half" idx="2"/>
          </p:nvPr>
        </p:nvSpPr>
        <p:spPr/>
        <p:txBody>
          <a:bodyPr>
            <a:normAutofit fontScale="77500" lnSpcReduction="20000"/>
          </a:bodyPr>
          <a:lstStyle/>
          <a:p>
            <a:r>
              <a:rPr lang="en-US" sz="2800" dirty="0" smtClean="0"/>
              <a:t>If you feel your concerns are unresolved to your satisfaction at the classroom level, please contact the Child and Family Center Coordinator, Katheryn Blair at 541-463-5794. </a:t>
            </a:r>
          </a:p>
          <a:p>
            <a:pPr>
              <a:buNone/>
            </a:pPr>
            <a:endParaRPr lang="en-US" sz="2800" dirty="0" smtClean="0"/>
          </a:p>
          <a:p>
            <a:pPr lvl="0"/>
            <a:r>
              <a:rPr lang="en-US" sz="2800" dirty="0" smtClean="0"/>
              <a:t>Questions pertaining to the quality of care or specific licensing infringements may be addressed to the Lane County Child Care Division (CDC) licensing specialist at (541) 349-4132.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90600"/>
          </a:xfrm>
        </p:spPr>
        <p:txBody>
          <a:bodyPr>
            <a:normAutofit/>
          </a:bodyPr>
          <a:lstStyle/>
          <a:p>
            <a:r>
              <a:rPr lang="en-US" sz="3200" dirty="0" smtClean="0"/>
              <a:t>What to Expect on the First Day of School</a:t>
            </a:r>
            <a:endParaRPr lang="en-US" sz="3200" dirty="0"/>
          </a:p>
        </p:txBody>
      </p:sp>
      <p:sp>
        <p:nvSpPr>
          <p:cNvPr id="5" name="Content Placeholder 4"/>
          <p:cNvSpPr>
            <a:spLocks noGrp="1"/>
          </p:cNvSpPr>
          <p:nvPr>
            <p:ph sz="half" idx="1"/>
          </p:nvPr>
        </p:nvSpPr>
        <p:spPr/>
        <p:txBody>
          <a:bodyPr>
            <a:normAutofit fontScale="92500" lnSpcReduction="10000"/>
          </a:bodyPr>
          <a:lstStyle/>
          <a:p>
            <a:r>
              <a:rPr lang="en-US" dirty="0" smtClean="0"/>
              <a:t>Enter code for door and the  computer, and sign-in on paper.</a:t>
            </a:r>
          </a:p>
          <a:p>
            <a:r>
              <a:rPr lang="en-US" dirty="0" smtClean="0"/>
              <a:t>Help your child: </a:t>
            </a:r>
          </a:p>
          <a:p>
            <a:pPr lvl="1"/>
            <a:r>
              <a:rPr lang="en-US" dirty="0" smtClean="0"/>
              <a:t>Hang up their coat. </a:t>
            </a:r>
          </a:p>
          <a:p>
            <a:pPr lvl="1"/>
            <a:r>
              <a:rPr lang="en-US" dirty="0" smtClean="0"/>
              <a:t>Wash their hands.</a:t>
            </a:r>
          </a:p>
          <a:p>
            <a:pPr lvl="1"/>
            <a:r>
              <a:rPr lang="en-US" dirty="0" smtClean="0"/>
              <a:t>Place all items from home in their cubby.</a:t>
            </a:r>
          </a:p>
          <a:p>
            <a:r>
              <a:rPr lang="en-US" dirty="0" smtClean="0"/>
              <a:t>Talk with teacher.</a:t>
            </a:r>
          </a:p>
          <a:p>
            <a:r>
              <a:rPr lang="en-US" dirty="0" smtClean="0"/>
              <a:t>Feel free to visit the observation room at any time.</a:t>
            </a:r>
          </a:p>
          <a:p>
            <a:endParaRPr lang="en-US" dirty="0"/>
          </a:p>
        </p:txBody>
      </p:sp>
      <p:pic>
        <p:nvPicPr>
          <p:cNvPr id="4098" name="Picture 2" descr="K:\CFC Records - Documents\AdminStaff\Pictures\calendar pictures\calendars\aextras pk1\P1040422.JPG"/>
          <p:cNvPicPr>
            <a:picLocks noChangeAspect="1" noChangeArrowheads="1"/>
          </p:cNvPicPr>
          <p:nvPr/>
        </p:nvPicPr>
        <p:blipFill>
          <a:blip r:embed="rId2" cstate="print"/>
          <a:srcRect/>
          <a:stretch>
            <a:fillRect/>
          </a:stretch>
        </p:blipFill>
        <p:spPr bwMode="auto">
          <a:xfrm>
            <a:off x="5486400" y="1828800"/>
            <a:ext cx="2286000" cy="43891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Program Philosophy</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itchFamily="34" charset="0"/>
              <a:buChar char="•"/>
            </a:pPr>
            <a:r>
              <a:rPr lang="en-US" sz="2800" dirty="0" smtClean="0"/>
              <a:t>To encourage and support the optimal development of each child through a play-based curriculum that emphasizes exploration and discovery.</a:t>
            </a:r>
          </a:p>
          <a:p>
            <a:pPr>
              <a:buNone/>
            </a:pPr>
            <a:endParaRPr lang="en-US" sz="2800" dirty="0" smtClean="0"/>
          </a:p>
          <a:p>
            <a:pPr>
              <a:buFont typeface="Arial" pitchFamily="34" charset="0"/>
              <a:buChar char="•"/>
            </a:pPr>
            <a:r>
              <a:rPr lang="en-US" sz="2800" dirty="0" smtClean="0"/>
              <a:t>To consider, plan for, and represent all areas of children’s development (cognitive, social/emotional, physical, and language) in the classroom by observing and documenting the rich and varied interests of the children.</a:t>
            </a:r>
          </a:p>
          <a:p>
            <a:pPr>
              <a:buNone/>
            </a:pPr>
            <a:endParaRPr lang="en-US" sz="2800" dirty="0" smtClean="0"/>
          </a:p>
          <a:p>
            <a:pPr>
              <a:buFont typeface="Arial" pitchFamily="34" charset="0"/>
              <a:buChar char="•"/>
            </a:pPr>
            <a:r>
              <a:rPr lang="en-US" sz="2800" dirty="0" smtClean="0"/>
              <a:t>To promote the professional growth of our students by promoting and implementing a strong learning foundation for the children, their families and all students in the early childhood education community.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Center</a:t>
            </a:r>
            <a:endParaRPr lang="en-US" dirty="0"/>
          </a:p>
        </p:txBody>
      </p:sp>
      <p:sp>
        <p:nvSpPr>
          <p:cNvPr id="3" name="Content Placeholder 2"/>
          <p:cNvSpPr>
            <a:spLocks noGrp="1"/>
          </p:cNvSpPr>
          <p:nvPr>
            <p:ph sz="half" idx="1"/>
          </p:nvPr>
        </p:nvSpPr>
        <p:spPr>
          <a:xfrm>
            <a:off x="457200" y="1920085"/>
            <a:ext cx="4724400" cy="4434840"/>
          </a:xfrm>
        </p:spPr>
        <p:txBody>
          <a:bodyPr>
            <a:normAutofit fontScale="85000" lnSpcReduction="20000"/>
          </a:bodyPr>
          <a:lstStyle/>
          <a:p>
            <a:r>
              <a:rPr lang="en-US" sz="2800" dirty="0" smtClean="0"/>
              <a:t>We are open from 7 a.m. to 5:30 p.m. Monday through Friday.</a:t>
            </a:r>
          </a:p>
          <a:p>
            <a:r>
              <a:rPr lang="en-US" sz="2800" dirty="0" smtClean="0"/>
              <a:t>We offer full day and half-day programs. </a:t>
            </a:r>
          </a:p>
          <a:p>
            <a:pPr lvl="1"/>
            <a:r>
              <a:rPr lang="en-US" sz="2800" dirty="0" smtClean="0"/>
              <a:t>Full-day program runs from  7 a.m. to 5:30 p.m.</a:t>
            </a:r>
          </a:p>
          <a:p>
            <a:pPr lvl="1"/>
            <a:r>
              <a:rPr lang="en-US" sz="2800" dirty="0" smtClean="0"/>
              <a:t>Morning program runs from 7 a.m. to 12 noon.</a:t>
            </a:r>
          </a:p>
          <a:p>
            <a:pPr lvl="1"/>
            <a:r>
              <a:rPr lang="en-US" sz="2800" dirty="0" smtClean="0"/>
              <a:t>Afternoon program runs from 12 noon to 5:30 p.m.</a:t>
            </a:r>
          </a:p>
          <a:p>
            <a:r>
              <a:rPr lang="en-US" sz="2800" dirty="0" smtClean="0"/>
              <a:t>We serve children 30 months </a:t>
            </a:r>
          </a:p>
          <a:p>
            <a:pPr>
              <a:buNone/>
            </a:pPr>
            <a:r>
              <a:rPr lang="en-US" sz="2800" dirty="0" smtClean="0"/>
              <a:t>	through 5 years old. </a:t>
            </a:r>
          </a:p>
          <a:p>
            <a:endParaRPr lang="en-US" dirty="0"/>
          </a:p>
        </p:txBody>
      </p:sp>
      <p:pic>
        <p:nvPicPr>
          <p:cNvPr id="1026" name="Picture 2" descr="K:\pictures\HPIM0840.JPG"/>
          <p:cNvPicPr>
            <a:picLocks noChangeAspect="1" noChangeArrowheads="1"/>
          </p:cNvPicPr>
          <p:nvPr/>
        </p:nvPicPr>
        <p:blipFill>
          <a:blip r:embed="rId2" cstate="print"/>
          <a:srcRect/>
          <a:stretch>
            <a:fillRect/>
          </a:stretch>
        </p:blipFill>
        <p:spPr bwMode="auto">
          <a:xfrm>
            <a:off x="5410200" y="2438400"/>
            <a:ext cx="3048000" cy="2667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Offer:</a:t>
            </a:r>
            <a:endParaRPr lang="en-US" dirty="0"/>
          </a:p>
        </p:txBody>
      </p:sp>
      <p:sp>
        <p:nvSpPr>
          <p:cNvPr id="3" name="Content Placeholder 2"/>
          <p:cNvSpPr>
            <a:spLocks noGrp="1"/>
          </p:cNvSpPr>
          <p:nvPr>
            <p:ph sz="half" idx="1"/>
          </p:nvPr>
        </p:nvSpPr>
        <p:spPr>
          <a:xfrm>
            <a:off x="457200" y="1920085"/>
            <a:ext cx="5029200" cy="4434840"/>
          </a:xfrm>
        </p:spPr>
        <p:txBody>
          <a:bodyPr>
            <a:normAutofit fontScale="40000" lnSpcReduction="20000"/>
          </a:bodyPr>
          <a:lstStyle/>
          <a:p>
            <a:r>
              <a:rPr lang="en-US" sz="6000" dirty="0"/>
              <a:t>L</a:t>
            </a:r>
            <a:r>
              <a:rPr lang="en-US" sz="6000" dirty="0" smtClean="0"/>
              <a:t>arge classrooms and outdoor areas to explore.</a:t>
            </a:r>
          </a:p>
          <a:p>
            <a:r>
              <a:rPr lang="en-US" sz="6000" dirty="0" smtClean="0"/>
              <a:t>Breakfast, lunch, and afternoon snack.</a:t>
            </a:r>
          </a:p>
          <a:p>
            <a:r>
              <a:rPr lang="en-US" sz="6000" dirty="0" smtClean="0"/>
              <a:t>Parent observation rooms to view classroom activities. </a:t>
            </a:r>
          </a:p>
          <a:p>
            <a:r>
              <a:rPr lang="en-US" sz="6000" dirty="0" smtClean="0"/>
              <a:t>Teacher assistance from parents and Early Childhood Education students.</a:t>
            </a:r>
          </a:p>
          <a:p>
            <a:r>
              <a:rPr lang="en-US" sz="6000" dirty="0" smtClean="0"/>
              <a:t>Individual attention for each child.</a:t>
            </a:r>
          </a:p>
          <a:p>
            <a:r>
              <a:rPr lang="en-US" sz="6000" dirty="0" smtClean="0"/>
              <a:t>Financial assistance to help reduce the child care fees for those who are eligible. </a:t>
            </a:r>
          </a:p>
          <a:p>
            <a:pPr lvl="1"/>
            <a:endParaRPr lang="en-US" sz="2600" dirty="0" smtClean="0"/>
          </a:p>
          <a:p>
            <a:endParaRPr lang="en-US" dirty="0"/>
          </a:p>
        </p:txBody>
      </p:sp>
      <p:pic>
        <p:nvPicPr>
          <p:cNvPr id="5" name="Content Placeholder 6" descr="Come Play With Me 2010 008.jpg"/>
          <p:cNvPicPr>
            <a:picLocks noGrp="1" noChangeAspect="1"/>
          </p:cNvPicPr>
          <p:nvPr>
            <p:ph sz="half" idx="2"/>
          </p:nvPr>
        </p:nvPicPr>
        <p:blipFill>
          <a:blip r:embed="rId2" cstate="print"/>
          <a:stretch>
            <a:fillRect/>
          </a:stretch>
        </p:blipFill>
        <p:spPr>
          <a:xfrm rot="5400000">
            <a:off x="5098738" y="2597462"/>
            <a:ext cx="4205013" cy="26676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Classrooms</a:t>
            </a:r>
            <a:endParaRPr lang="en-US" dirty="0"/>
          </a:p>
        </p:txBody>
      </p:sp>
      <p:sp>
        <p:nvSpPr>
          <p:cNvPr id="3" name="Content Placeholder 2"/>
          <p:cNvSpPr>
            <a:spLocks noGrp="1"/>
          </p:cNvSpPr>
          <p:nvPr>
            <p:ph idx="1"/>
          </p:nvPr>
        </p:nvSpPr>
        <p:spPr>
          <a:xfrm>
            <a:off x="457200" y="1935480"/>
            <a:ext cx="3733800" cy="4617720"/>
          </a:xfrm>
        </p:spPr>
        <p:txBody>
          <a:bodyPr>
            <a:normAutofit fontScale="92500" lnSpcReduction="10000"/>
          </a:bodyPr>
          <a:lstStyle/>
          <a:p>
            <a:pPr>
              <a:buNone/>
            </a:pPr>
            <a:endParaRPr lang="en-US" sz="2400" dirty="0" smtClean="0"/>
          </a:p>
          <a:p>
            <a:pPr>
              <a:buNone/>
            </a:pPr>
            <a:r>
              <a:rPr lang="en-US" sz="2400" dirty="0" smtClean="0"/>
              <a:t>Seals Classroom </a:t>
            </a:r>
          </a:p>
          <a:p>
            <a:pPr>
              <a:buNone/>
            </a:pPr>
            <a:r>
              <a:rPr lang="en-US" sz="2400" dirty="0" smtClean="0"/>
              <a:t>Building 25</a:t>
            </a:r>
          </a:p>
          <a:p>
            <a:pPr>
              <a:buNone/>
            </a:pPr>
            <a:r>
              <a:rPr lang="en-US" dirty="0" smtClean="0"/>
              <a:t>541-463-3076</a:t>
            </a:r>
          </a:p>
          <a:p>
            <a:pPr lvl="1">
              <a:buNone/>
            </a:pPr>
            <a:endParaRPr lang="en-US" dirty="0" smtClean="0"/>
          </a:p>
          <a:p>
            <a:pPr>
              <a:buNone/>
            </a:pPr>
            <a:r>
              <a:rPr lang="en-US" sz="2400" dirty="0" smtClean="0"/>
              <a:t>Starfish Classroom </a:t>
            </a:r>
          </a:p>
          <a:p>
            <a:pPr>
              <a:buNone/>
            </a:pPr>
            <a:r>
              <a:rPr lang="en-US" sz="2400" dirty="0" smtClean="0"/>
              <a:t>Building 26</a:t>
            </a:r>
          </a:p>
          <a:p>
            <a:pPr>
              <a:buNone/>
            </a:pPr>
            <a:r>
              <a:rPr lang="en-US" sz="2400" dirty="0" smtClean="0"/>
              <a:t>541-463-3188</a:t>
            </a:r>
          </a:p>
          <a:p>
            <a:pPr>
              <a:buNone/>
            </a:pPr>
            <a:endParaRPr lang="en-US" sz="2400" dirty="0" smtClean="0"/>
          </a:p>
          <a:p>
            <a:pPr>
              <a:buNone/>
            </a:pPr>
            <a:r>
              <a:rPr lang="en-US" sz="2400" dirty="0" smtClean="0"/>
              <a:t>Sea Turtles Classroom</a:t>
            </a:r>
          </a:p>
          <a:p>
            <a:pPr>
              <a:buNone/>
            </a:pPr>
            <a:r>
              <a:rPr lang="en-US" sz="2400" dirty="0" smtClean="0"/>
              <a:t>Building 26</a:t>
            </a:r>
          </a:p>
          <a:p>
            <a:pPr>
              <a:buNone/>
            </a:pPr>
            <a:r>
              <a:rPr lang="en-US" dirty="0" smtClean="0"/>
              <a:t>541-463-5524</a:t>
            </a:r>
          </a:p>
          <a:p>
            <a:pPr lvl="1">
              <a:buNone/>
            </a:pPr>
            <a:endParaRPr lang="en-US" dirty="0" smtClean="0"/>
          </a:p>
          <a:p>
            <a:endParaRPr lang="en-US" dirty="0"/>
          </a:p>
        </p:txBody>
      </p:sp>
      <p:pic>
        <p:nvPicPr>
          <p:cNvPr id="4" name="Picture 2" descr="C:\Documents and Settings\HeltonK\Desktop\Pics for Georgia\DSCN1058.JPG"/>
          <p:cNvPicPr>
            <a:picLocks noChangeAspect="1" noChangeArrowheads="1"/>
          </p:cNvPicPr>
          <p:nvPr/>
        </p:nvPicPr>
        <p:blipFill>
          <a:blip r:embed="rId2" cstate="print"/>
          <a:srcRect/>
          <a:stretch>
            <a:fillRect/>
          </a:stretch>
        </p:blipFill>
        <p:spPr bwMode="auto">
          <a:xfrm>
            <a:off x="3886200" y="2209800"/>
            <a:ext cx="4261379" cy="38152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Teachers</a:t>
            </a:r>
            <a:endParaRPr lang="en-US" dirty="0"/>
          </a:p>
        </p:txBody>
      </p:sp>
      <p:sp>
        <p:nvSpPr>
          <p:cNvPr id="3" name="Content Placeholder 2"/>
          <p:cNvSpPr>
            <a:spLocks noGrp="1"/>
          </p:cNvSpPr>
          <p:nvPr>
            <p:ph idx="1"/>
          </p:nvPr>
        </p:nvSpPr>
        <p:spPr>
          <a:xfrm>
            <a:off x="457200" y="1935480"/>
            <a:ext cx="3810000" cy="4389120"/>
          </a:xfrm>
        </p:spPr>
        <p:txBody>
          <a:bodyPr>
            <a:normAutofit fontScale="85000" lnSpcReduction="20000"/>
          </a:bodyPr>
          <a:lstStyle/>
          <a:p>
            <a:r>
              <a:rPr lang="en-US" dirty="0" smtClean="0"/>
              <a:t>Every classroom is supervised by two Lead  Co-Teachers. </a:t>
            </a:r>
          </a:p>
          <a:p>
            <a:r>
              <a:rPr lang="en-US" dirty="0" smtClean="0"/>
              <a:t>Teachers have extensive training in Early Childhood Education, and share a combined total of over 100 years teaching experience! </a:t>
            </a:r>
          </a:p>
          <a:p>
            <a:r>
              <a:rPr lang="en-US" dirty="0" smtClean="0"/>
              <a:t>Everyone working with the children has passed the required Central Background Registry and is trained in Food Handling.</a:t>
            </a:r>
          </a:p>
          <a:p>
            <a:r>
              <a:rPr lang="en-US" dirty="0" smtClean="0"/>
              <a:t>All teachers have CPR and First Aid certification. </a:t>
            </a:r>
          </a:p>
          <a:p>
            <a:endParaRPr lang="en-US" dirty="0" smtClean="0"/>
          </a:p>
          <a:p>
            <a:endParaRPr lang="en-US" dirty="0"/>
          </a:p>
        </p:txBody>
      </p:sp>
      <p:pic>
        <p:nvPicPr>
          <p:cNvPr id="4" name="Picture 3" descr="C:\Documents and Settings\HeltonK\Desktop\Pics for Georgia\100_1341.JPG"/>
          <p:cNvPicPr>
            <a:picLocks noChangeAspect="1" noChangeArrowheads="1"/>
          </p:cNvPicPr>
          <p:nvPr/>
        </p:nvPicPr>
        <p:blipFill>
          <a:blip r:embed="rId2" cstate="print"/>
          <a:srcRect/>
          <a:stretch>
            <a:fillRect/>
          </a:stretch>
        </p:blipFill>
        <p:spPr bwMode="auto">
          <a:xfrm>
            <a:off x="4648200" y="2286000"/>
            <a:ext cx="3894208" cy="353087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Will Be in the Classrooms?</a:t>
            </a:r>
            <a:endParaRPr lang="en-US" dirty="0"/>
          </a:p>
        </p:txBody>
      </p:sp>
      <p:sp>
        <p:nvSpPr>
          <p:cNvPr id="3" name="Content Placeholder 2"/>
          <p:cNvSpPr>
            <a:spLocks noGrp="1"/>
          </p:cNvSpPr>
          <p:nvPr>
            <p:ph sz="half" idx="1"/>
          </p:nvPr>
        </p:nvSpPr>
        <p:spPr>
          <a:xfrm>
            <a:off x="457200" y="1920085"/>
            <a:ext cx="4038600" cy="3642515"/>
          </a:xfrm>
        </p:spPr>
        <p:txBody>
          <a:bodyPr>
            <a:normAutofit fontScale="92500"/>
          </a:bodyPr>
          <a:lstStyle/>
          <a:p>
            <a:r>
              <a:rPr lang="en-US" dirty="0" smtClean="0"/>
              <a:t>Head Teacher:</a:t>
            </a:r>
          </a:p>
          <a:p>
            <a:pPr lvl="1"/>
            <a:r>
              <a:rPr lang="en-US" dirty="0" smtClean="0"/>
              <a:t>Please direct all classroom related questions and concerns to the head teachers.</a:t>
            </a:r>
          </a:p>
          <a:p>
            <a:r>
              <a:rPr lang="en-US" dirty="0" smtClean="0"/>
              <a:t>Substitute Teachers:</a:t>
            </a:r>
          </a:p>
          <a:p>
            <a:pPr lvl="1"/>
            <a:r>
              <a:rPr lang="en-US" dirty="0" smtClean="0"/>
              <a:t>Provide support when the head teachers are absent from the classroom.</a:t>
            </a:r>
          </a:p>
          <a:p>
            <a:endParaRPr lang="en-US" dirty="0"/>
          </a:p>
        </p:txBody>
      </p:sp>
      <p:sp>
        <p:nvSpPr>
          <p:cNvPr id="4" name="Content Placeholder 3"/>
          <p:cNvSpPr>
            <a:spLocks noGrp="1"/>
          </p:cNvSpPr>
          <p:nvPr>
            <p:ph sz="half" idx="2"/>
          </p:nvPr>
        </p:nvSpPr>
        <p:spPr>
          <a:xfrm>
            <a:off x="4648200" y="1920085"/>
            <a:ext cx="4038600" cy="3642515"/>
          </a:xfrm>
        </p:spPr>
        <p:txBody>
          <a:bodyPr>
            <a:normAutofit fontScale="92500"/>
          </a:bodyPr>
          <a:lstStyle/>
          <a:p>
            <a:r>
              <a:rPr lang="en-US" dirty="0" smtClean="0"/>
              <a:t>Lab School Students:</a:t>
            </a:r>
          </a:p>
          <a:p>
            <a:pPr lvl="1"/>
            <a:r>
              <a:rPr lang="en-US" dirty="0" smtClean="0"/>
              <a:t>ECE students work in the classroom in a learning capacity 9 hours per week.</a:t>
            </a:r>
          </a:p>
          <a:p>
            <a:r>
              <a:rPr lang="en-US" dirty="0" smtClean="0"/>
              <a:t>Co-Op Parents:</a:t>
            </a:r>
          </a:p>
          <a:p>
            <a:pPr lvl="1"/>
            <a:r>
              <a:rPr lang="en-US" dirty="0" smtClean="0"/>
              <a:t>Parents work in the classroom to assist the head teacher in a variety of duties. </a:t>
            </a:r>
          </a:p>
          <a:p>
            <a:endParaRPr lang="en-US" dirty="0"/>
          </a:p>
        </p:txBody>
      </p:sp>
      <p:sp>
        <p:nvSpPr>
          <p:cNvPr id="5" name="TextBox 4"/>
          <p:cNvSpPr txBox="1"/>
          <p:nvPr/>
        </p:nvSpPr>
        <p:spPr>
          <a:xfrm>
            <a:off x="609600" y="5486400"/>
            <a:ext cx="8077200" cy="830997"/>
          </a:xfrm>
          <a:prstGeom prst="rect">
            <a:avLst/>
          </a:prstGeom>
          <a:noFill/>
        </p:spPr>
        <p:txBody>
          <a:bodyPr wrap="square" rtlCol="0">
            <a:spAutoFit/>
          </a:bodyPr>
          <a:lstStyle/>
          <a:p>
            <a:pPr algn="ctr"/>
            <a:r>
              <a:rPr lang="en-US" sz="2400" b="1" dirty="0" smtClean="0"/>
              <a:t>Students and Co-Op parents are never left alone </a:t>
            </a:r>
          </a:p>
          <a:p>
            <a:pPr algn="ctr"/>
            <a:r>
              <a:rPr lang="en-US" sz="2400" b="1" dirty="0" smtClean="0"/>
              <a:t>with your child.</a:t>
            </a:r>
            <a:endParaRPr lang="en-US" sz="24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1161</TotalTime>
  <Words>2744</Words>
  <Application>Microsoft Office PowerPoint</Application>
  <PresentationFormat>On-screen Show (4:3)</PresentationFormat>
  <Paragraphs>241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Constantia</vt:lpstr>
      <vt:lpstr>Wingdings 2</vt:lpstr>
      <vt:lpstr>Flow</vt:lpstr>
      <vt:lpstr>Parent Orientation</vt:lpstr>
      <vt:lpstr>PowerPoint Presentation</vt:lpstr>
      <vt:lpstr>Our Mission</vt:lpstr>
      <vt:lpstr>Our Program Philosophy</vt:lpstr>
      <vt:lpstr>Our Center</vt:lpstr>
      <vt:lpstr>We Offer:</vt:lpstr>
      <vt:lpstr>Our Classrooms</vt:lpstr>
      <vt:lpstr>Our Teachers</vt:lpstr>
      <vt:lpstr>Who Will Be in the Classrooms?</vt:lpstr>
      <vt:lpstr>Our Curriculum</vt:lpstr>
      <vt:lpstr>PowerPoint Presentation</vt:lpstr>
      <vt:lpstr>Child Assessments </vt:lpstr>
      <vt:lpstr>   ASQ                                ASQ                                                       Ages &amp; Stages Questionnaire                                       </vt:lpstr>
      <vt:lpstr>Our Guidance Procedures</vt:lpstr>
      <vt:lpstr>To Guide Children Positively, Our Teachers Will:</vt:lpstr>
      <vt:lpstr>Enrollment Forms</vt:lpstr>
      <vt:lpstr>Billing Procedures</vt:lpstr>
      <vt:lpstr>What to Expect on Your Account</vt:lpstr>
      <vt:lpstr>Funding Information</vt:lpstr>
      <vt:lpstr>Schedules and Pick-Ups</vt:lpstr>
      <vt:lpstr>Arrival and Departure</vt:lpstr>
      <vt:lpstr>Mealtimes</vt:lpstr>
      <vt:lpstr>Illness Policy</vt:lpstr>
      <vt:lpstr>Medication Procedures</vt:lpstr>
      <vt:lpstr>Clothing and Sunscreen</vt:lpstr>
      <vt:lpstr>Emergency Procedures</vt:lpstr>
      <vt:lpstr>Codes</vt:lpstr>
      <vt:lpstr>Visits and Observations</vt:lpstr>
      <vt:lpstr>Confidentiality</vt:lpstr>
      <vt:lpstr>Complaint Procedure</vt:lpstr>
      <vt:lpstr>What to Expect on the First Day of School</vt:lpstr>
    </vt:vector>
  </TitlesOfParts>
  <Company>Lane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Checkin</dc:creator>
  <cp:lastModifiedBy>nwtech</cp:lastModifiedBy>
  <cp:revision>178</cp:revision>
  <cp:lastPrinted>2013-07-30T17:24:03Z</cp:lastPrinted>
  <dcterms:created xsi:type="dcterms:W3CDTF">2010-04-21T17:26:40Z</dcterms:created>
  <dcterms:modified xsi:type="dcterms:W3CDTF">2016-10-24T21:57:31Z</dcterms:modified>
</cp:coreProperties>
</file>