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36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12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E80666-FB37-4B36-9149-507F3B0178E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63A33-8271-4DD0-9C48-789913D7C11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04E8E890-BC80-F644-A040-C0E34E2C57A3}" type="datetimeFigureOut">
              <a:rPr lang="en-US" smtClean="0"/>
              <a:pPr/>
              <a:t>5/1/15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36F42CCA-B935-E746-AC56-261FEB90D43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4" r:id="rId1"/>
    <p:sldLayoutId id="2147484365" r:id="rId2"/>
    <p:sldLayoutId id="2147484366" r:id="rId3"/>
    <p:sldLayoutId id="2147484367" r:id="rId4"/>
    <p:sldLayoutId id="2147484368" r:id="rId5"/>
    <p:sldLayoutId id="2147484369" r:id="rId6"/>
    <p:sldLayoutId id="2147484370" r:id="rId7"/>
    <p:sldLayoutId id="2147484371" r:id="rId8"/>
    <p:sldLayoutId id="2147484372" r:id="rId9"/>
    <p:sldLayoutId id="2147484373" r:id="rId10"/>
    <p:sldLayoutId id="2147484374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8560" y="366329"/>
            <a:ext cx="6477000" cy="2454411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are </a:t>
            </a:r>
            <a:r>
              <a:rPr lang="en-US" dirty="0" smtClean="0"/>
              <a:t>Lane’s </a:t>
            </a:r>
            <a:r>
              <a:rPr lang="en-US" dirty="0"/>
              <a:t>Core Learning Outcomes (CLOs</a:t>
            </a:r>
            <a:r>
              <a:rPr lang="en-US" dirty="0" smtClean="0"/>
              <a:t>), </a:t>
            </a:r>
            <a:r>
              <a:rPr lang="en-US" dirty="0"/>
              <a:t>and Why </a:t>
            </a:r>
            <a:r>
              <a:rPr lang="en-US" dirty="0" smtClean="0"/>
              <a:t>do they matter </a:t>
            </a:r>
            <a:r>
              <a:rPr lang="en-US" dirty="0"/>
              <a:t>to </a:t>
            </a:r>
            <a:r>
              <a:rPr lang="en-US" dirty="0" smtClean="0"/>
              <a:t>me?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43176" y="2820740"/>
            <a:ext cx="5743623" cy="3162647"/>
          </a:xfrm>
        </p:spPr>
        <p:txBody>
          <a:bodyPr>
            <a:normAutofit fontScale="77500" lnSpcReduction="20000"/>
          </a:bodyPr>
          <a:lstStyle/>
          <a:p>
            <a:endParaRPr lang="en-US" sz="2400" dirty="0" smtClean="0"/>
          </a:p>
          <a:p>
            <a:r>
              <a:rPr lang="en-US" sz="2800" dirty="0" smtClean="0"/>
              <a:t>Or</a:t>
            </a:r>
            <a:r>
              <a:rPr lang="en-US" sz="2800" dirty="0"/>
              <a:t>, How I Learned to Stop Worrying and Love Explicit </a:t>
            </a:r>
            <a:r>
              <a:rPr lang="en-US" sz="2800" dirty="0" smtClean="0"/>
              <a:t>Outcomes </a:t>
            </a:r>
            <a:r>
              <a:rPr lang="en-US" sz="2800" dirty="0"/>
              <a:t>Language</a:t>
            </a:r>
            <a:endParaRPr lang="en-US" sz="2800" dirty="0" smtClean="0"/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Spring Conference 2015</a:t>
            </a:r>
          </a:p>
          <a:p>
            <a:pPr marL="484632" indent="-457200">
              <a:buFont typeface="Arial"/>
              <a:buChar char="•"/>
            </a:pPr>
            <a:r>
              <a:rPr lang="en-US" sz="2800" dirty="0" smtClean="0"/>
              <a:t>May 1st</a:t>
            </a:r>
          </a:p>
          <a:p>
            <a:endParaRPr lang="en-US" sz="2800" dirty="0"/>
          </a:p>
          <a:p>
            <a:r>
              <a:rPr lang="en-US" sz="2800" dirty="0" smtClean="0"/>
              <a:t>Kate Sullivan, CLO Coordinator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4866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00">
        <p14:prism isContent="1"/>
      </p:transition>
    </mc:Choice>
    <mc:Fallback xmlns:mv="urn:schemas-microsoft-com:mac:vml" xmlns="">
      <mp:transition xmlns:mp="http://schemas.microsoft.com/office/mac/powerpoint/2008/main" spd="med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2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2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2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220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Works Consulted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733960"/>
            <a:ext cx="7498080" cy="4514439"/>
          </a:xfrm>
        </p:spPr>
        <p:txBody>
          <a:bodyPr>
            <a:normAutofit fontScale="62500" lnSpcReduction="20000"/>
          </a:bodyPr>
          <a:lstStyle/>
          <a:p>
            <a:pPr marL="457200" indent="-457200">
              <a:buNone/>
            </a:pPr>
            <a:r>
              <a:rPr lang="en-US" dirty="0" err="1">
                <a:cs typeface="Arial Narrow" charset="0"/>
                <a:sym typeface="Arial Narrow" charset="0"/>
              </a:rPr>
              <a:t>Bers</a:t>
            </a:r>
            <a:r>
              <a:rPr lang="en-US" dirty="0">
                <a:cs typeface="Arial Narrow" charset="0"/>
                <a:sym typeface="Arial Narrow" charset="0"/>
              </a:rPr>
              <a:t>, Trudy H.  </a:t>
            </a:r>
            <a:r>
              <a:rPr lang="ja-JP" altLang="en-US" dirty="0">
                <a:cs typeface="Arial Narrow" charset="0"/>
                <a:sym typeface="Arial Narrow" charset="0"/>
              </a:rPr>
              <a:t>“</a:t>
            </a:r>
            <a:r>
              <a:rPr lang="en-US" dirty="0">
                <a:cs typeface="Arial Narrow" charset="0"/>
                <a:sym typeface="Arial Narrow" charset="0"/>
              </a:rPr>
              <a:t>Community College Strategies:  Assessing </a:t>
            </a:r>
            <a:r>
              <a:rPr lang="ja-JP" altLang="en-US" dirty="0">
                <a:cs typeface="Arial Narrow" charset="0"/>
                <a:sym typeface="Arial Narrow" charset="0"/>
              </a:rPr>
              <a:t>‘</a:t>
            </a:r>
            <a:r>
              <a:rPr lang="en-US" dirty="0">
                <a:cs typeface="Arial Narrow" charset="0"/>
                <a:sym typeface="Arial Narrow" charset="0"/>
              </a:rPr>
              <a:t>High Apple</a:t>
            </a:r>
            <a:r>
              <a:rPr lang="ja-JP" altLang="en-US" dirty="0">
                <a:cs typeface="Arial Narrow" charset="0"/>
                <a:sym typeface="Arial Narrow" charset="0"/>
              </a:rPr>
              <a:t>’</a:t>
            </a:r>
            <a:r>
              <a:rPr lang="en-US" dirty="0">
                <a:cs typeface="Arial Narrow" charset="0"/>
                <a:sym typeface="Arial Narrow" charset="0"/>
              </a:rPr>
              <a:t> Programs in Community Colleges:  Fruit or Worms?</a:t>
            </a:r>
            <a:r>
              <a:rPr lang="ja-JP" altLang="en-US" dirty="0">
                <a:cs typeface="Arial Narrow" charset="0"/>
                <a:sym typeface="Arial Narrow" charset="0"/>
              </a:rPr>
              <a:t>”</a:t>
            </a:r>
            <a:r>
              <a:rPr lang="en-US" dirty="0">
                <a:cs typeface="Arial Narrow" charset="0"/>
                <a:sym typeface="Arial Narrow" charset="0"/>
              </a:rPr>
              <a:t>  </a:t>
            </a:r>
            <a:r>
              <a:rPr lang="en-US" i="1" dirty="0">
                <a:cs typeface="Arial Narrow" charset="0"/>
                <a:sym typeface="Arial Narrow" charset="0"/>
              </a:rPr>
              <a:t>Assessment Updates </a:t>
            </a:r>
            <a:r>
              <a:rPr lang="en-US" dirty="0">
                <a:cs typeface="Arial Narrow" charset="0"/>
                <a:sym typeface="Arial Narrow" charset="0"/>
              </a:rPr>
              <a:t>18.6 (November-December 2006): 14-16.</a:t>
            </a:r>
          </a:p>
          <a:p>
            <a:pPr marL="457200" indent="-457200">
              <a:buNone/>
            </a:pPr>
            <a:r>
              <a:rPr lang="en-US" dirty="0">
                <a:cs typeface="Arial Narrow" charset="0"/>
                <a:sym typeface="Arial Narrow" charset="0"/>
              </a:rPr>
              <a:t>----</a:t>
            </a:r>
            <a:r>
              <a:rPr lang="ja-JP" altLang="en-US" dirty="0">
                <a:cs typeface="Arial Narrow" charset="0"/>
                <a:sym typeface="Arial Narrow" charset="0"/>
              </a:rPr>
              <a:t>“</a:t>
            </a:r>
            <a:r>
              <a:rPr lang="en-US" dirty="0">
                <a:cs typeface="Arial Narrow" charset="0"/>
                <a:sym typeface="Arial Narrow" charset="0"/>
              </a:rPr>
              <a:t>Assessment at the Program Level.</a:t>
            </a:r>
            <a:r>
              <a:rPr lang="ja-JP" altLang="en-US" dirty="0">
                <a:cs typeface="Arial Narrow" charset="0"/>
                <a:sym typeface="Arial Narrow" charset="0"/>
              </a:rPr>
              <a:t>”</a:t>
            </a:r>
            <a:r>
              <a:rPr lang="en-US" dirty="0">
                <a:cs typeface="Arial Narrow" charset="0"/>
                <a:sym typeface="Arial Narrow" charset="0"/>
              </a:rPr>
              <a:t> </a:t>
            </a:r>
            <a:r>
              <a:rPr lang="en-US" i="1" dirty="0">
                <a:cs typeface="Arial Narrow" charset="0"/>
                <a:sym typeface="Arial Narrow" charset="0"/>
              </a:rPr>
              <a:t>New Directions for Community Colleges </a:t>
            </a:r>
            <a:r>
              <a:rPr lang="en-US" dirty="0">
                <a:cs typeface="Arial Narrow" charset="0"/>
                <a:sym typeface="Arial Narrow" charset="0"/>
              </a:rPr>
              <a:t>126.4 (Summer 2004): 43-52</a:t>
            </a:r>
            <a:r>
              <a:rPr lang="en-US" dirty="0" smtClean="0">
                <a:cs typeface="Arial Narrow" charset="0"/>
                <a:sym typeface="Arial Narrow" charset="0"/>
              </a:rPr>
              <a:t>.</a:t>
            </a:r>
          </a:p>
          <a:p>
            <a:pPr marL="457200" indent="-457200">
              <a:buNone/>
            </a:pPr>
            <a:r>
              <a:rPr lang="en-US" dirty="0" smtClean="0">
                <a:cs typeface="Arial Narrow" charset="0"/>
                <a:sym typeface="Arial Narrow" charset="0"/>
              </a:rPr>
              <a:t>Conley, David.  </a:t>
            </a:r>
            <a:r>
              <a:rPr lang="en-US" i="1" dirty="0" smtClean="0">
                <a:cs typeface="Arial Narrow" charset="0"/>
                <a:sym typeface="Arial Narrow" charset="0"/>
              </a:rPr>
              <a:t>Redefining College Readiness</a:t>
            </a:r>
            <a:r>
              <a:rPr lang="en-US" dirty="0" smtClean="0">
                <a:cs typeface="Arial Narrow" charset="0"/>
                <a:sym typeface="Arial Narrow" charset="0"/>
              </a:rPr>
              <a:t>.  Eugene, Oregon:  Educational Policy Improvement Center, 2007.</a:t>
            </a:r>
            <a:endParaRPr lang="en-US" dirty="0">
              <a:cs typeface="Arial Narrow" charset="0"/>
              <a:sym typeface="Arial Narrow" charset="0"/>
            </a:endParaRPr>
          </a:p>
          <a:p>
            <a:pPr marL="457200" indent="-457200">
              <a:buNone/>
            </a:pPr>
            <a:r>
              <a:rPr lang="en-US" dirty="0">
                <a:cs typeface="Arial Narrow" charset="0"/>
                <a:sym typeface="Arial Narrow" charset="0"/>
              </a:rPr>
              <a:t>Cox, Rebecca.  </a:t>
            </a:r>
            <a:r>
              <a:rPr lang="en-US" i="1" dirty="0">
                <a:cs typeface="Arial Narrow" charset="0"/>
                <a:sym typeface="Arial Narrow" charset="0"/>
              </a:rPr>
              <a:t>Beyond the Fear Factor Workshop</a:t>
            </a:r>
            <a:r>
              <a:rPr lang="en-US" dirty="0">
                <a:cs typeface="Arial Narrow" charset="0"/>
                <a:sym typeface="Arial Narrow" charset="0"/>
              </a:rPr>
              <a:t>, Lane Community College.  September 20, 2013, Eugene, OR</a:t>
            </a:r>
          </a:p>
          <a:p>
            <a:pPr marL="457200" indent="-457200">
              <a:buNone/>
            </a:pPr>
            <a:r>
              <a:rPr lang="en-US" dirty="0">
                <a:cs typeface="Arial Narrow" charset="0"/>
                <a:sym typeface="Arial Narrow" charset="0"/>
              </a:rPr>
              <a:t>Gee, James Paul.  </a:t>
            </a:r>
            <a:r>
              <a:rPr lang="ja-JP" altLang="en-US" dirty="0">
                <a:cs typeface="Arial Narrow" charset="0"/>
                <a:sym typeface="Arial Narrow" charset="0"/>
              </a:rPr>
              <a:t>“</a:t>
            </a:r>
            <a:r>
              <a:rPr lang="en-US" dirty="0">
                <a:cs typeface="Arial Narrow" charset="0"/>
                <a:sym typeface="Arial Narrow" charset="0"/>
              </a:rPr>
              <a:t>What is Literacy?</a:t>
            </a:r>
            <a:r>
              <a:rPr lang="ja-JP" altLang="en-US" dirty="0">
                <a:cs typeface="Arial Narrow" charset="0"/>
                <a:sym typeface="Arial Narrow" charset="0"/>
              </a:rPr>
              <a:t>”</a:t>
            </a:r>
            <a:r>
              <a:rPr lang="en-US" dirty="0">
                <a:cs typeface="Arial Narrow" charset="0"/>
                <a:sym typeface="Arial Narrow" charset="0"/>
              </a:rPr>
              <a:t> </a:t>
            </a:r>
            <a:r>
              <a:rPr lang="en-US" i="1" dirty="0">
                <a:cs typeface="Arial Narrow" charset="0"/>
                <a:sym typeface="Arial Narrow" charset="0"/>
              </a:rPr>
              <a:t>Journal of Education </a:t>
            </a:r>
            <a:r>
              <a:rPr lang="en-US" dirty="0">
                <a:cs typeface="Arial Narrow" charset="0"/>
                <a:sym typeface="Arial Narrow" charset="0"/>
              </a:rPr>
              <a:t>171.1 (1989): 16-23.</a:t>
            </a:r>
          </a:p>
          <a:p>
            <a:pPr marL="457200" indent="-457200">
              <a:buNone/>
            </a:pPr>
            <a:r>
              <a:rPr lang="en-US" dirty="0">
                <a:cs typeface="Arial Narrow" charset="0"/>
                <a:sym typeface="Arial Narrow" charset="0"/>
              </a:rPr>
              <a:t>Humphrey, Debra.  </a:t>
            </a:r>
            <a:r>
              <a:rPr lang="en-US" i="1" dirty="0">
                <a:cs typeface="Arial Narrow" charset="0"/>
                <a:sym typeface="Arial Narrow" charset="0"/>
              </a:rPr>
              <a:t>The Value of General Education</a:t>
            </a:r>
            <a:r>
              <a:rPr lang="en-US" dirty="0">
                <a:cs typeface="Arial Narrow" charset="0"/>
                <a:sym typeface="Arial Narrow" charset="0"/>
              </a:rPr>
              <a:t>. AAC&amp;U Workshop, Burlington, VT, June 10, 2013.  </a:t>
            </a:r>
          </a:p>
          <a:p>
            <a:pPr marL="457200" indent="-457200">
              <a:buNone/>
            </a:pPr>
            <a:r>
              <a:rPr lang="en-US" dirty="0">
                <a:cs typeface="Arial Narrow" charset="0"/>
                <a:sym typeface="Arial Narrow" charset="0"/>
              </a:rPr>
              <a:t>Tinto, Vincent.  </a:t>
            </a:r>
            <a:r>
              <a:rPr lang="ja-JP" altLang="en-US" dirty="0">
                <a:cs typeface="Arial Narrow" charset="0"/>
                <a:sym typeface="Arial Narrow" charset="0"/>
              </a:rPr>
              <a:t>“</a:t>
            </a:r>
            <a:r>
              <a:rPr lang="en-US" dirty="0">
                <a:cs typeface="Arial Narrow" charset="0"/>
                <a:sym typeface="Arial Narrow" charset="0"/>
              </a:rPr>
              <a:t>Stages of Student Departure.</a:t>
            </a:r>
            <a:r>
              <a:rPr lang="ja-JP" altLang="en-US" dirty="0">
                <a:cs typeface="Arial Narrow" charset="0"/>
                <a:sym typeface="Arial Narrow" charset="0"/>
              </a:rPr>
              <a:t>”</a:t>
            </a:r>
            <a:r>
              <a:rPr lang="en-US" dirty="0">
                <a:cs typeface="Arial Narrow" charset="0"/>
                <a:sym typeface="Arial Narrow" charset="0"/>
              </a:rPr>
              <a:t>  </a:t>
            </a:r>
            <a:r>
              <a:rPr lang="en-US" i="1" dirty="0">
                <a:cs typeface="Arial Narrow" charset="0"/>
                <a:sym typeface="Arial Narrow" charset="0"/>
              </a:rPr>
              <a:t>Journal of Higher Education </a:t>
            </a:r>
            <a:r>
              <a:rPr lang="en-US" dirty="0">
                <a:cs typeface="Arial Narrow" charset="0"/>
                <a:sym typeface="Arial Narrow" charset="0"/>
              </a:rPr>
              <a:t>59.4 (1988):  438-</a:t>
            </a:r>
            <a:r>
              <a:rPr lang="en-US" dirty="0" smtClean="0">
                <a:cs typeface="Arial Narrow" charset="0"/>
                <a:sym typeface="Arial Narrow" charset="0"/>
              </a:rPr>
              <a:t>455.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544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the heck are CLOs?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dirty="0">
                <a:solidFill>
                  <a:srgbClr val="FF6600"/>
                </a:solidFill>
              </a:rPr>
              <a:t>T</a:t>
            </a:r>
            <a:r>
              <a:rPr lang="en-US" dirty="0" smtClean="0">
                <a:solidFill>
                  <a:srgbClr val="FF6600"/>
                </a:solidFill>
              </a:rPr>
              <a:t>ransferable skills </a:t>
            </a:r>
            <a:r>
              <a:rPr lang="en-US" dirty="0" smtClean="0"/>
              <a:t>that students in both general education and C/T will learn through and across the curriculum</a:t>
            </a:r>
          </a:p>
          <a:p>
            <a:pPr>
              <a:buFont typeface="Arial"/>
              <a:buChar char="•"/>
            </a:pPr>
            <a:r>
              <a:rPr lang="en-US" dirty="0" smtClean="0"/>
              <a:t>Descriptions of </a:t>
            </a:r>
            <a:r>
              <a:rPr lang="en-US" dirty="0" smtClean="0">
                <a:solidFill>
                  <a:srgbClr val="FF6600"/>
                </a:solidFill>
              </a:rPr>
              <a:t>abilities and habits of mind</a:t>
            </a:r>
            <a:r>
              <a:rPr lang="en-US" dirty="0" smtClean="0"/>
              <a:t>: what should our students know and be able to do as a result of a 21</a:t>
            </a:r>
            <a:r>
              <a:rPr lang="en-US" baseline="30000" dirty="0" smtClean="0"/>
              <a:t>st</a:t>
            </a:r>
            <a:r>
              <a:rPr lang="en-US" dirty="0" smtClean="0"/>
              <a:t> century college education?</a:t>
            </a: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rgbClr val="FF6600"/>
                </a:solidFill>
              </a:rPr>
              <a:t>Aspirational goals, </a:t>
            </a:r>
            <a:r>
              <a:rPr lang="en-US" dirty="0" smtClean="0"/>
              <a:t>articulated in </a:t>
            </a:r>
            <a:r>
              <a:rPr lang="en-US" dirty="0" smtClean="0">
                <a:solidFill>
                  <a:srgbClr val="FF6600"/>
                </a:solidFill>
              </a:rPr>
              <a:t>outcome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language</a:t>
            </a:r>
            <a:r>
              <a:rPr lang="en-US" dirty="0" smtClean="0"/>
              <a:t>, to communicate clearly to students and other stakeholders, the value of a college education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3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7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CLOs Matter to 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Related to our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Arial Narrow" charset="0"/>
                <a:sym typeface="Arial Narrow" charset="0"/>
              </a:rPr>
              <a:t>strategic </a:t>
            </a:r>
            <a:r>
              <a:rPr lang="en-US" dirty="0" smtClean="0">
                <a:solidFill>
                  <a:srgbClr val="FF6600"/>
                </a:solidFill>
                <a:ea typeface="ＭＳ Ｐゴシック" charset="0"/>
                <a:cs typeface="Arial Narrow" charset="0"/>
                <a:sym typeface="Arial Narrow" charset="0"/>
              </a:rPr>
              <a:t>direction</a:t>
            </a:r>
            <a:r>
              <a:rPr lang="en-US" dirty="0" smtClean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:</a:t>
            </a:r>
          </a:p>
          <a:p>
            <a:pPr marL="841375">
              <a:buFont typeface="Arial Narrow" charset="0"/>
              <a:buChar char="•"/>
            </a:pPr>
            <a:r>
              <a:rPr lang="ja-JP" altLang="en-US" dirty="0" smtClean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Equip students to become global citizens with the broad knowledge and transferable skills characterizing a liberal education approach</a:t>
            </a:r>
            <a:r>
              <a:rPr lang="ja-JP" alt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”</a:t>
            </a:r>
            <a:r>
              <a:rPr 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  </a:t>
            </a:r>
            <a:endParaRPr lang="en-US" dirty="0">
              <a:solidFill>
                <a:srgbClr val="0E002D"/>
              </a:solidFill>
              <a:ea typeface="ヒラギノ角ゴ ProN W6" charset="0"/>
              <a:cs typeface="ヒラギノ角ゴ ProN W6" charset="0"/>
              <a:sym typeface="Arial Narrow" charset="0"/>
            </a:endParaRPr>
          </a:p>
          <a:p>
            <a:pPr marL="841375">
              <a:buFont typeface="Arial Narrow" charset="0"/>
              <a:buChar char="•"/>
            </a:pPr>
            <a:r>
              <a:rPr lang="ja-JP" alt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Promote students' progression to goal completion by knowing our students and creating needed systems, processes and learning environments</a:t>
            </a:r>
            <a:r>
              <a:rPr lang="ja-JP" alt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”</a:t>
            </a:r>
            <a:r>
              <a:rPr lang="en-US" dirty="0">
                <a:solidFill>
                  <a:srgbClr val="0E002D"/>
                </a:solidFill>
                <a:ea typeface="ＭＳ Ｐゴシック" charset="0"/>
                <a:cs typeface="Arial Narrow" charset="0"/>
                <a:sym typeface="Arial Narrow" charset="0"/>
              </a:rPr>
              <a:t>  </a:t>
            </a:r>
            <a:endParaRPr lang="en-US" dirty="0">
              <a:solidFill>
                <a:srgbClr val="0E002D"/>
              </a:solidFill>
              <a:ea typeface="ヒラギノ角ゴ ProN W6" charset="0"/>
              <a:cs typeface="ヒラギノ角ゴ ProN W6" charset="0"/>
              <a:sym typeface="Arial Narrow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882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8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97962"/>
            <a:ext cx="7313613" cy="1668937"/>
          </a:xfrm>
        </p:spPr>
        <p:txBody>
          <a:bodyPr>
            <a:normAutofit/>
          </a:bodyPr>
          <a:lstStyle/>
          <a:p>
            <a:r>
              <a:rPr lang="en-US" dirty="0" smtClean="0"/>
              <a:t>They help us reframe student misperceptions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5482" y="2476500"/>
            <a:ext cx="6762531" cy="3909850"/>
          </a:xfrm>
        </p:spPr>
        <p:txBody>
          <a:bodyPr>
            <a:normAutofit lnSpcReduction="10000"/>
          </a:bodyPr>
          <a:lstStyle/>
          <a:p>
            <a:pPr marL="342900" indent="-342900"/>
            <a:r>
              <a:rPr lang="en-US" sz="2400" dirty="0">
                <a:solidFill>
                  <a:srgbClr val="640E2F"/>
                </a:solidFill>
                <a:ea typeface="ＭＳ Ｐゴシック" charset="0"/>
                <a:cs typeface="Helvetica" charset="0"/>
                <a:sym typeface="Helvetica" charset="0"/>
              </a:rPr>
              <a:t>Rebecca Cox, </a:t>
            </a:r>
            <a:r>
              <a:rPr lang="en-US" sz="2400" i="1" dirty="0">
                <a:solidFill>
                  <a:srgbClr val="640E2F"/>
                </a:solidFill>
                <a:ea typeface="ＭＳ Ｐゴシック" charset="0"/>
                <a:cs typeface="Helvetica" charset="0"/>
                <a:sym typeface="Helvetica" charset="0"/>
              </a:rPr>
              <a:t>College Fear Factor:  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Students misunderstand what college is:  they perceive college as focused on the transmission of information and </a:t>
            </a:r>
            <a:r>
              <a:rPr lang="ja-JP" alt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right answers</a:t>
            </a:r>
            <a:r>
              <a:rPr lang="ja-JP" alt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”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 instead of engagement, critical thinking, and learning to </a:t>
            </a:r>
            <a:r>
              <a:rPr lang="ja-JP" alt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sz="2400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ask the right questions</a:t>
            </a:r>
            <a:r>
              <a:rPr lang="ja-JP" altLang="en-US" sz="2400" dirty="0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”</a:t>
            </a:r>
            <a:endParaRPr lang="en-US" altLang="ja-JP" sz="2400" dirty="0" smtClean="0">
              <a:solidFill>
                <a:srgbClr val="000000"/>
              </a:solidFill>
              <a:ea typeface="ＭＳ Ｐゴシック" charset="0"/>
              <a:cs typeface="Arial Narrow" charset="0"/>
              <a:sym typeface="Arial Narrow" charset="0"/>
            </a:endParaRPr>
          </a:p>
          <a:p>
            <a:pPr marL="342900" indent="-342900"/>
            <a:endParaRPr lang="en-US" sz="2400" dirty="0">
              <a:solidFill>
                <a:srgbClr val="000000"/>
              </a:solidFill>
              <a:ea typeface="ＭＳ Ｐゴシック" charset="0"/>
              <a:cs typeface="Arial Narrow" charset="0"/>
              <a:sym typeface="Arial Narrow" charset="0"/>
            </a:endParaRPr>
          </a:p>
          <a:p>
            <a:pPr marL="342900" indent="-342900"/>
            <a:r>
              <a:rPr lang="en-US" sz="2400" dirty="0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CLOs help students understand that they aren’t going to college to have a smart teacher tell them what to think; they are coming to college to learn to think for themselves</a:t>
            </a:r>
            <a:endParaRPr lang="en-US" sz="2400" dirty="0">
              <a:solidFill>
                <a:srgbClr val="002939"/>
              </a:solidFill>
              <a:ea typeface="ＭＳ Ｐゴシック" charset="0"/>
              <a:cs typeface="ＭＳ Ｐゴシック" charset="0"/>
              <a:sym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1581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3165"/>
            <a:ext cx="7313613" cy="2466621"/>
          </a:xfrm>
        </p:spPr>
        <p:txBody>
          <a:bodyPr/>
          <a:lstStyle/>
          <a:p>
            <a:r>
              <a:rPr lang="en-US" dirty="0" smtClean="0"/>
              <a:t>Why don’t </a:t>
            </a:r>
            <a:r>
              <a:rPr lang="en-US" dirty="0"/>
              <a:t>s</a:t>
            </a:r>
            <a:r>
              <a:rPr lang="en-US" dirty="0" smtClean="0"/>
              <a:t>tudents </a:t>
            </a:r>
            <a:r>
              <a:rPr lang="en-US" dirty="0"/>
              <a:t>g</a:t>
            </a:r>
            <a:r>
              <a:rPr lang="en-US" dirty="0" smtClean="0"/>
              <a:t>et </a:t>
            </a: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a</a:t>
            </a:r>
            <a:r>
              <a:rPr lang="en-US" dirty="0" smtClean="0"/>
              <a:t>lready?  Don’t </a:t>
            </a:r>
            <a:r>
              <a:rPr lang="en-US" dirty="0"/>
              <a:t>w</a:t>
            </a:r>
            <a:r>
              <a:rPr lang="en-US" dirty="0" smtClean="0"/>
              <a:t>e </a:t>
            </a:r>
            <a:r>
              <a:rPr lang="en-US" dirty="0"/>
              <a:t>h</a:t>
            </a:r>
            <a:r>
              <a:rPr lang="en-US" dirty="0" smtClean="0"/>
              <a:t>ave </a:t>
            </a:r>
            <a:r>
              <a:rPr lang="en-US" dirty="0"/>
              <a:t>b</a:t>
            </a:r>
            <a:r>
              <a:rPr lang="en-US" dirty="0" smtClean="0"/>
              <a:t>anners </a:t>
            </a:r>
            <a:r>
              <a:rPr lang="en-US" dirty="0"/>
              <a:t>a</a:t>
            </a:r>
            <a:r>
              <a:rPr lang="en-US" dirty="0" smtClean="0"/>
              <a:t>ll </a:t>
            </a:r>
            <a:r>
              <a:rPr lang="en-US" dirty="0"/>
              <a:t>o</a:t>
            </a:r>
            <a:r>
              <a:rPr lang="en-US" dirty="0" smtClean="0"/>
              <a:t>ver </a:t>
            </a:r>
            <a:r>
              <a:rPr lang="en-US" dirty="0"/>
              <a:t>c</a:t>
            </a:r>
            <a:r>
              <a:rPr lang="en-US" dirty="0" smtClean="0"/>
              <a:t>ampus?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735262"/>
            <a:ext cx="7313613" cy="3627096"/>
          </a:xfrm>
        </p:spPr>
        <p:txBody>
          <a:bodyPr>
            <a:normAutofit fontScale="77500" lnSpcReduction="20000"/>
          </a:bodyPr>
          <a:lstStyle/>
          <a:p>
            <a:pPr lvl="1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Students receive </a:t>
            </a:r>
            <a:r>
              <a:rPr lang="en-US" dirty="0" smtClean="0">
                <a:ea typeface="ＭＳ Ｐゴシック" charset="0"/>
                <a:cs typeface="Arial Narrow" charset="0"/>
                <a:sym typeface="Arial Narrow" charset="0"/>
              </a:rPr>
              <a:t>competing information 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from a variety of sources (web site, faculty, syllabi, advisors, other students, rate my professors, signage, etc.)</a:t>
            </a:r>
            <a:endParaRPr lang="en-US" dirty="0">
              <a:ea typeface="ヒラギノ角ゴ ProN W6" charset="0"/>
              <a:cs typeface="ヒラギノ角ゴ ProN W6" charset="0"/>
              <a:sym typeface="Arial Narrow" charset="0"/>
            </a:endParaRPr>
          </a:p>
          <a:p>
            <a:pPr lvl="1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There are many competing messages:  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college </a:t>
            </a:r>
            <a:r>
              <a:rPr lang="en-US" dirty="0" err="1">
                <a:ea typeface="ＭＳ Ｐゴシック" charset="0"/>
                <a:cs typeface="Arial Narrow" charset="0"/>
                <a:sym typeface="Arial Narrow" charset="0"/>
              </a:rPr>
              <a:t>isn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’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t worth the money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”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; 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liberal arts means </a:t>
            </a:r>
            <a:r>
              <a:rPr lang="en-US" dirty="0" smtClean="0">
                <a:ea typeface="ＭＳ Ｐゴシック" charset="0"/>
                <a:cs typeface="Arial Narrow" charset="0"/>
                <a:sym typeface="Arial Narrow" charset="0"/>
              </a:rPr>
              <a:t>you’ll 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be working at Starbucks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”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; 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general education is something you get out of the way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”</a:t>
            </a:r>
            <a:endParaRPr lang="en-US" dirty="0">
              <a:ea typeface="ヒラギノ角ゴ ProN W6" charset="0"/>
              <a:cs typeface="ヒラギノ角ゴ ProN W6" charset="0"/>
              <a:sym typeface="Arial Narrow" charset="0"/>
            </a:endParaRPr>
          </a:p>
          <a:p>
            <a:pPr lvl="1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dirty="0">
                <a:ea typeface="ＭＳ Ｐゴシック" charset="0"/>
                <a:cs typeface="Arial Narrow" charset="0"/>
                <a:sym typeface="Arial Narrow" charset="0"/>
              </a:rPr>
              <a:t>Thus, institutions need to have everyone on the same page:  </a:t>
            </a:r>
            <a:r>
              <a:rPr lang="ja-JP" altLang="en-US" dirty="0">
                <a:ea typeface="ＭＳ Ｐゴシック" charset="0"/>
                <a:cs typeface="Arial Narrow" charset="0"/>
                <a:sym typeface="Arial Narrow" charset="0"/>
              </a:rPr>
              <a:t>“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Arial Narrow" charset="0"/>
                <a:sym typeface="Arial Narrow" charset="0"/>
              </a:rPr>
              <a:t>Messages must be consistent, reinforced, repeated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”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 (Humphreys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)</a:t>
            </a:r>
          </a:p>
          <a:p>
            <a:pPr lvl="1">
              <a:buClr>
                <a:srgbClr val="000000"/>
              </a:buClr>
              <a:buSzPct val="125000"/>
              <a:buFont typeface="Arial"/>
              <a:buChar char="•"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Reinforcing the value of our </a:t>
            </a:r>
            <a:r>
              <a:rPr lang="en-US" dirty="0" err="1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CLOs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Arial Narrow" charset="0"/>
                <a:sym typeface="Arial Narrow" charset="0"/>
              </a:rPr>
              <a:t> is everyone’s—faculty, staff, managers--responsibility</a:t>
            </a:r>
            <a:endParaRPr lang="en-US" dirty="0" smtClean="0">
              <a:solidFill>
                <a:srgbClr val="000000"/>
              </a:solidFill>
              <a:ea typeface="ヒラギノ角ゴ ProN W6" charset="0"/>
              <a:cs typeface="ヒラギノ角ゴ ProN W6" charset="0"/>
              <a:sym typeface="Arial Narrow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665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1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1" uiExpand="1" build="p"/>
      <p:bldP spid="3" grpId="2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cs typeface="Arial Black"/>
              </a:rPr>
              <a:t>In Other Words . . .</a:t>
            </a:r>
            <a:endParaRPr lang="en-US" dirty="0">
              <a:cs typeface="Arial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38338"/>
            <a:ext cx="7313613" cy="4724478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CLOs help us speak in a </a:t>
            </a:r>
            <a:r>
              <a:rPr lang="en-US" dirty="0" smtClean="0">
                <a:solidFill>
                  <a:srgbClr val="FF6600"/>
                </a:solidFill>
              </a:rPr>
              <a:t>shared language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6600"/>
                </a:solidFill>
              </a:rPr>
              <a:t>unified voice </a:t>
            </a:r>
            <a:r>
              <a:rPr lang="en-US" dirty="0" smtClean="0"/>
              <a:t>to students and other constituents</a:t>
            </a:r>
          </a:p>
          <a:p>
            <a:r>
              <a:rPr lang="en-US" dirty="0" smtClean="0"/>
              <a:t>They indicate what we value and why we matter: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CLOs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:  introduce students to the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  <a:sym typeface="Helvetica" charset="0"/>
              </a:rPr>
              <a:t>vocabulary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Helvetica" charset="0"/>
                <a:sym typeface="Helvetica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of academic discourse in a very intentional way:  they are a mechanism to help students achieve, to borrow a phrase from Vincent Tinto, 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“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incorporation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”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 into the institution (and, therefore, persist) (441)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Helvetica" charset="0"/>
                <a:sym typeface="Helvetica" charset="0"/>
              </a:rPr>
              <a:t>.</a:t>
            </a:r>
            <a:endParaRPr lang="en-US" dirty="0" smtClean="0">
              <a:solidFill>
                <a:srgbClr val="000000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As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such they form part of a 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“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toolkit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”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 that students can use to decipher how to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behave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, what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language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Helvetica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to use, and how to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adopt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Helvetica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and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adapt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Helvetica" charset="0"/>
              </a:rPr>
              <a:t> 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a college identity--to value not just the acquisition of facts and data but also the development of what David Conley calls 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“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habits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Helvetica" charset="0"/>
              </a:rPr>
              <a:t>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of</a:t>
            </a:r>
            <a:r>
              <a:rPr lang="en-US" dirty="0">
                <a:solidFill>
                  <a:srgbClr val="0000FF"/>
                </a:solidFill>
                <a:ea typeface="ＭＳ Ｐゴシック" charset="0"/>
                <a:cs typeface="Helvetica" charset="0"/>
              </a:rPr>
              <a:t> </a:t>
            </a:r>
            <a:r>
              <a:rPr lang="en-US" dirty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mind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,</a:t>
            </a:r>
            <a:r>
              <a:rPr lang="ja-JP" alt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”</a:t>
            </a:r>
            <a:r>
              <a:rPr lang="en-US" dirty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 such as critical thinking and active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engagement.</a:t>
            </a:r>
          </a:p>
          <a:p>
            <a:pPr marL="596646" indent="-514350">
              <a:buFont typeface="+mj-lt"/>
              <a:buAutoNum type="arabicPeriod"/>
            </a:pP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They foster the </a:t>
            </a:r>
            <a:r>
              <a:rPr lang="en-US" dirty="0" smtClean="0">
                <a:solidFill>
                  <a:srgbClr val="FF6600"/>
                </a:solidFill>
                <a:ea typeface="ＭＳ Ｐゴシック" charset="0"/>
                <a:cs typeface="Helvetica" charset="0"/>
              </a:rPr>
              <a:t>metacognition </a:t>
            </a:r>
            <a:r>
              <a:rPr lang="en-US" dirty="0" smtClean="0">
                <a:solidFill>
                  <a:srgbClr val="000000"/>
                </a:solidFill>
                <a:ea typeface="ＭＳ Ｐゴシック" charset="0"/>
                <a:cs typeface="Helvetica" charset="0"/>
              </a:rPr>
              <a:t>that is crucial for student success.</a:t>
            </a:r>
            <a:endParaRPr lang="en-US" dirty="0" smtClean="0">
              <a:solidFill>
                <a:srgbClr val="000000"/>
              </a:solidFill>
              <a:ea typeface="ヒラギノ角ゴ ProN W6" charset="0"/>
              <a:cs typeface="ヒラギノ角ゴ ProN W6" charset="0"/>
            </a:endParaRPr>
          </a:p>
          <a:p>
            <a:pPr marL="457200" indent="-457200"/>
            <a:endParaRPr lang="en-US" b="1" dirty="0">
              <a:latin typeface="Arial Narrow" charset="0"/>
              <a:cs typeface="Arial Narrow" charset="0"/>
              <a:sym typeface="Arial Narrow" charset="0"/>
            </a:endParaRPr>
          </a:p>
          <a:p>
            <a:pPr marL="450850" lvl="1" indent="0">
              <a:buNone/>
              <a:tabLst>
                <a:tab pos="354013" algn="l"/>
                <a:tab pos="709613" algn="l"/>
                <a:tab pos="1065213" algn="l"/>
                <a:tab pos="1420813" algn="l"/>
                <a:tab pos="1776413" algn="l"/>
                <a:tab pos="2132013" algn="l"/>
                <a:tab pos="2487613" algn="l"/>
                <a:tab pos="2843213" algn="l"/>
                <a:tab pos="3198813" algn="l"/>
                <a:tab pos="3552825" algn="l"/>
                <a:tab pos="3908425" algn="l"/>
                <a:tab pos="4264025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948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8642"/>
            <a:ext cx="7313613" cy="1466496"/>
          </a:xfrm>
        </p:spPr>
        <p:txBody>
          <a:bodyPr>
            <a:normAutofit/>
          </a:bodyPr>
          <a:lstStyle/>
          <a:p>
            <a:r>
              <a:rPr lang="en-US" dirty="0" smtClean="0"/>
              <a:t>So, what does all this mean for all of us?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831648"/>
            <a:ext cx="7498080" cy="441675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All staff on campus can make CLOs </a:t>
            </a:r>
            <a:r>
              <a:rPr lang="en-US" dirty="0" smtClean="0">
                <a:solidFill>
                  <a:srgbClr val="FF6600"/>
                </a:solidFill>
              </a:rPr>
              <a:t>visible</a:t>
            </a:r>
            <a:r>
              <a:rPr lang="en-US" dirty="0" smtClean="0"/>
              <a:t> to students by including CLO language in our conversations with students and in our printed materials (especially syllabi, assignments, forms, handouts, etc.)</a:t>
            </a:r>
          </a:p>
          <a:p>
            <a:r>
              <a:rPr lang="en-US" dirty="0" smtClean="0"/>
              <a:t>When we witness students engaging in an outcome—Think, Engage, Communicate, Create, Apply—we can </a:t>
            </a:r>
            <a:r>
              <a:rPr lang="en-US" dirty="0" smtClean="0">
                <a:solidFill>
                  <a:srgbClr val="FF6600"/>
                </a:solidFill>
              </a:rPr>
              <a:t>foreground</a:t>
            </a:r>
            <a:r>
              <a:rPr lang="en-US" dirty="0" smtClean="0"/>
              <a:t> the skill/behavior to the student, whatever the context (classroom learning, co-curricular activity, work study, etc.)</a:t>
            </a:r>
          </a:p>
          <a:p>
            <a:r>
              <a:rPr lang="en-US" dirty="0" smtClean="0"/>
              <a:t>We can work together to </a:t>
            </a:r>
            <a:r>
              <a:rPr lang="en-US" dirty="0" smtClean="0">
                <a:solidFill>
                  <a:srgbClr val="FF6600"/>
                </a:solidFill>
              </a:rPr>
              <a:t>define</a:t>
            </a:r>
            <a:r>
              <a:rPr lang="en-US" dirty="0" smtClean="0"/>
              <a:t> what CLOs mean within a course or program and across campus (e.g., what does “engage” mean in the context of student involvement in the ASLCC?)</a:t>
            </a:r>
          </a:p>
          <a:p>
            <a:r>
              <a:rPr lang="en-US" dirty="0" smtClean="0"/>
              <a:t>We can </a:t>
            </a:r>
            <a:r>
              <a:rPr lang="en-US" dirty="0" smtClean="0">
                <a:solidFill>
                  <a:srgbClr val="FF6600"/>
                </a:solidFill>
              </a:rPr>
              <a:t>map</a:t>
            </a:r>
            <a:r>
              <a:rPr lang="en-US" dirty="0" smtClean="0"/>
              <a:t> CLOs against course and program outcomes and department and service goals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804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0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Staff, specifically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 can: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Reinforce</a:t>
            </a:r>
            <a:r>
              <a:rPr lang="en-US" dirty="0" smtClean="0"/>
              <a:t> an understanding that learning occurs both inside and outside the classroom; indeed, we can </a:t>
            </a:r>
            <a:r>
              <a:rPr lang="en-US" dirty="0" smtClean="0">
                <a:solidFill>
                  <a:srgbClr val="FF0000"/>
                </a:solidFill>
              </a:rPr>
              <a:t>create situations </a:t>
            </a:r>
            <a:r>
              <a:rPr lang="en-US" dirty="0" smtClean="0"/>
              <a:t>where students apply what they learn in the classroom to their life outside the classroom and vice versa (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Be consistent </a:t>
            </a:r>
            <a:r>
              <a:rPr lang="en-US" dirty="0" smtClean="0"/>
              <a:t>in communicating what we see as our </a:t>
            </a:r>
            <a:r>
              <a:rPr lang="en-US" dirty="0" smtClean="0">
                <a:solidFill>
                  <a:srgbClr val="FF0000"/>
                </a:solidFill>
              </a:rPr>
              <a:t>educational purpose</a:t>
            </a:r>
            <a:r>
              <a:rPr lang="en-US" dirty="0" smtClean="0"/>
              <a:t>:  to “transform lives through learning” and to ensure that students gain facility with our five CLOs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4110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6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3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" grpId="4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 Faculty, specifically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We can: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Map</a:t>
            </a:r>
            <a:r>
              <a:rPr lang="en-US" dirty="0" smtClean="0"/>
              <a:t> CLOs against </a:t>
            </a:r>
            <a:r>
              <a:rPr lang="en-US" dirty="0" smtClean="0">
                <a:solidFill>
                  <a:srgbClr val="FF6600"/>
                </a:solidFill>
              </a:rPr>
              <a:t>course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6600"/>
                </a:solidFill>
              </a:rPr>
              <a:t>sequence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rgbClr val="FF6600"/>
                </a:solidFill>
              </a:rPr>
              <a:t>program</a:t>
            </a:r>
            <a:r>
              <a:rPr lang="en-US" dirty="0" smtClean="0"/>
              <a:t> outcomes</a:t>
            </a:r>
          </a:p>
          <a:p>
            <a:r>
              <a:rPr lang="en-US" dirty="0" smtClean="0"/>
              <a:t>Produce </a:t>
            </a:r>
            <a:r>
              <a:rPr lang="en-US" dirty="0" smtClean="0">
                <a:solidFill>
                  <a:srgbClr val="FF6600"/>
                </a:solidFill>
              </a:rPr>
              <a:t>signature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6600"/>
                </a:solidFill>
              </a:rPr>
              <a:t>assignments</a:t>
            </a:r>
          </a:p>
          <a:p>
            <a:r>
              <a:rPr lang="en-US" dirty="0" smtClean="0"/>
              <a:t>Construct </a:t>
            </a:r>
            <a:r>
              <a:rPr lang="en-US" dirty="0" smtClean="0">
                <a:solidFill>
                  <a:srgbClr val="FF6600"/>
                </a:solidFill>
              </a:rPr>
              <a:t>rubrics</a:t>
            </a:r>
            <a:r>
              <a:rPr lang="en-US" dirty="0" smtClean="0"/>
              <a:t> for assessment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Assess </a:t>
            </a:r>
            <a:r>
              <a:rPr lang="en-US" dirty="0" smtClean="0"/>
              <a:t>student artifacts</a:t>
            </a:r>
          </a:p>
        </p:txBody>
      </p:sp>
    </p:spTree>
    <p:extLst>
      <p:ext uri="{BB962C8B-B14F-4D97-AF65-F5344CB8AC3E}">
        <p14:creationId xmlns:p14="http://schemas.microsoft.com/office/powerpoint/2010/main" val="1361060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prism isContent="1"/>
      </p:transition>
    </mc:Choice>
    <mc:Fallback xmlns:mv="urn:schemas-microsoft-com:mac:vml" xmlns="">
      <mp:transition xmlns:mp="http://schemas.microsoft.com/office/mac/powerpoint/2008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250</TotalTime>
  <Words>972</Words>
  <Application>Microsoft Macintosh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What are Lane’s Core Learning Outcomes (CLOs), and Why do they matter to me?</vt:lpstr>
      <vt:lpstr>What the heck are CLOs?</vt:lpstr>
      <vt:lpstr>Why do CLOs Matter to Me?</vt:lpstr>
      <vt:lpstr>They help us reframe student misperceptions</vt:lpstr>
      <vt:lpstr>Why don’t students get this already?  Don’t we have banners all over campus?</vt:lpstr>
      <vt:lpstr>In Other Words . . .</vt:lpstr>
      <vt:lpstr>So, what does all this mean for all of us?</vt:lpstr>
      <vt:lpstr>For Staff, specifically</vt:lpstr>
      <vt:lpstr>For Faculty, specifically</vt:lpstr>
      <vt:lpstr>Works Consulted</vt:lpstr>
    </vt:vector>
  </TitlesOfParts>
  <Company>Lane Com Col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Lane Core Learning Outcomes (CLOs), and Why Do They Matter to Me?</dc:title>
  <dc:creator>LCC User</dc:creator>
  <cp:lastModifiedBy>LCC User</cp:lastModifiedBy>
  <cp:revision>14</cp:revision>
  <dcterms:created xsi:type="dcterms:W3CDTF">2015-04-29T02:30:33Z</dcterms:created>
  <dcterms:modified xsi:type="dcterms:W3CDTF">2015-05-01T14:44:27Z</dcterms:modified>
</cp:coreProperties>
</file>