
<file path=[Content_Types].xml><?xml version="1.0" encoding="utf-8"?>
<Types xmlns="http://schemas.openxmlformats.org/package/2006/content-types">
  <Default Extension="xml" ContentType="application/xml"/>
  <Default Extension="jpeg" ContentType="image/jpeg"/>
  <Default Extension="jpg" ContentType="image/jpeg"/>
  <Default Extension="tiff" ContentType="image/tif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1945600" cy="16459200"/>
  <p:notesSz cx="6858000" cy="9144000"/>
  <p:defaultTextStyle>
    <a:defPPr>
      <a:defRPr lang="en-US"/>
    </a:defPPr>
    <a:lvl1pPr algn="l" rtl="0" fontAlgn="base">
      <a:spcBef>
        <a:spcPct val="0"/>
      </a:spcBef>
      <a:spcAft>
        <a:spcPct val="0"/>
      </a:spcAft>
      <a:defRPr sz="2400" kern="1200">
        <a:solidFill>
          <a:schemeClr val="tx1"/>
        </a:solidFill>
        <a:latin typeface="Arial" pitchFamily="43" charset="0"/>
        <a:ea typeface="ヒラギノ角ゴ Pro W3" pitchFamily="43" charset="-128"/>
        <a:cs typeface="ヒラギノ角ゴ Pro W3" pitchFamily="43" charset="-128"/>
      </a:defRPr>
    </a:lvl1pPr>
    <a:lvl2pPr marL="457200" algn="l" rtl="0" fontAlgn="base">
      <a:spcBef>
        <a:spcPct val="0"/>
      </a:spcBef>
      <a:spcAft>
        <a:spcPct val="0"/>
      </a:spcAft>
      <a:defRPr sz="2400" kern="1200">
        <a:solidFill>
          <a:schemeClr val="tx1"/>
        </a:solidFill>
        <a:latin typeface="Arial" pitchFamily="43" charset="0"/>
        <a:ea typeface="ヒラギノ角ゴ Pro W3" pitchFamily="43" charset="-128"/>
        <a:cs typeface="ヒラギノ角ゴ Pro W3" pitchFamily="43" charset="-128"/>
      </a:defRPr>
    </a:lvl2pPr>
    <a:lvl3pPr marL="914400" algn="l" rtl="0" fontAlgn="base">
      <a:spcBef>
        <a:spcPct val="0"/>
      </a:spcBef>
      <a:spcAft>
        <a:spcPct val="0"/>
      </a:spcAft>
      <a:defRPr sz="2400" kern="1200">
        <a:solidFill>
          <a:schemeClr val="tx1"/>
        </a:solidFill>
        <a:latin typeface="Arial" pitchFamily="43" charset="0"/>
        <a:ea typeface="ヒラギノ角ゴ Pro W3" pitchFamily="43" charset="-128"/>
        <a:cs typeface="ヒラギノ角ゴ Pro W3" pitchFamily="43" charset="-128"/>
      </a:defRPr>
    </a:lvl3pPr>
    <a:lvl4pPr marL="1371600" algn="l" rtl="0" fontAlgn="base">
      <a:spcBef>
        <a:spcPct val="0"/>
      </a:spcBef>
      <a:spcAft>
        <a:spcPct val="0"/>
      </a:spcAft>
      <a:defRPr sz="2400" kern="1200">
        <a:solidFill>
          <a:schemeClr val="tx1"/>
        </a:solidFill>
        <a:latin typeface="Arial" pitchFamily="43" charset="0"/>
        <a:ea typeface="ヒラギノ角ゴ Pro W3" pitchFamily="43" charset="-128"/>
        <a:cs typeface="ヒラギノ角ゴ Pro W3" pitchFamily="43" charset="-128"/>
      </a:defRPr>
    </a:lvl4pPr>
    <a:lvl5pPr marL="1828800" algn="l" rtl="0" fontAlgn="base">
      <a:spcBef>
        <a:spcPct val="0"/>
      </a:spcBef>
      <a:spcAft>
        <a:spcPct val="0"/>
      </a:spcAft>
      <a:defRPr sz="2400" kern="1200">
        <a:solidFill>
          <a:schemeClr val="tx1"/>
        </a:solidFill>
        <a:latin typeface="Arial" pitchFamily="43" charset="0"/>
        <a:ea typeface="ヒラギノ角ゴ Pro W3" pitchFamily="43" charset="-128"/>
        <a:cs typeface="ヒラギノ角ゴ Pro W3" pitchFamily="43" charset="-128"/>
      </a:defRPr>
    </a:lvl5pPr>
    <a:lvl6pPr marL="2286000" algn="l" defTabSz="457200" rtl="0" eaLnBrk="1" latinLnBrk="0" hangingPunct="1">
      <a:defRPr sz="2400" kern="1200">
        <a:solidFill>
          <a:schemeClr val="tx1"/>
        </a:solidFill>
        <a:latin typeface="Arial" pitchFamily="43" charset="0"/>
        <a:ea typeface="ヒラギノ角ゴ Pro W3" pitchFamily="43" charset="-128"/>
        <a:cs typeface="ヒラギノ角ゴ Pro W3" pitchFamily="43" charset="-128"/>
      </a:defRPr>
    </a:lvl6pPr>
    <a:lvl7pPr marL="2743200" algn="l" defTabSz="457200" rtl="0" eaLnBrk="1" latinLnBrk="0" hangingPunct="1">
      <a:defRPr sz="2400" kern="1200">
        <a:solidFill>
          <a:schemeClr val="tx1"/>
        </a:solidFill>
        <a:latin typeface="Arial" pitchFamily="43" charset="0"/>
        <a:ea typeface="ヒラギノ角ゴ Pro W3" pitchFamily="43" charset="-128"/>
        <a:cs typeface="ヒラギノ角ゴ Pro W3" pitchFamily="43" charset="-128"/>
      </a:defRPr>
    </a:lvl7pPr>
    <a:lvl8pPr marL="3200400" algn="l" defTabSz="457200" rtl="0" eaLnBrk="1" latinLnBrk="0" hangingPunct="1">
      <a:defRPr sz="2400" kern="1200">
        <a:solidFill>
          <a:schemeClr val="tx1"/>
        </a:solidFill>
        <a:latin typeface="Arial" pitchFamily="43" charset="0"/>
        <a:ea typeface="ヒラギノ角ゴ Pro W3" pitchFamily="43" charset="-128"/>
        <a:cs typeface="ヒラギノ角ゴ Pro W3" pitchFamily="43" charset="-128"/>
      </a:defRPr>
    </a:lvl8pPr>
    <a:lvl9pPr marL="3657600" algn="l" defTabSz="457200" rtl="0" eaLnBrk="1" latinLnBrk="0" hangingPunct="1">
      <a:defRPr sz="2400" kern="1200">
        <a:solidFill>
          <a:schemeClr val="tx1"/>
        </a:solidFill>
        <a:latin typeface="Arial" pitchFamily="43" charset="0"/>
        <a:ea typeface="ヒラギノ角ゴ Pro W3" pitchFamily="43" charset="-128"/>
        <a:cs typeface="ヒラギノ角ゴ Pro W3" pitchFamily="43"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8D2C"/>
    <a:srgbClr val="E05A00"/>
    <a:srgbClr val="3854D1"/>
    <a:srgbClr val="3242D1"/>
    <a:srgbClr val="1107A5"/>
    <a:srgbClr val="1308B1"/>
    <a:srgbClr val="2A8DF7"/>
    <a:srgbClr val="098026"/>
    <a:srgbClr val="005200"/>
    <a:srgbClr val="DEF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674" autoAdjust="0"/>
    <p:restoredTop sz="94660"/>
  </p:normalViewPr>
  <p:slideViewPr>
    <p:cSldViewPr snapToGrid="0">
      <p:cViewPr>
        <p:scale>
          <a:sx n="75" d="100"/>
          <a:sy n="75" d="100"/>
        </p:scale>
        <p:origin x="-912" y="-80"/>
      </p:cViewPr>
      <p:guideLst>
        <p:guide orient="horz" pos="5184"/>
        <p:guide pos="6920"/>
      </p:guideLst>
    </p:cSldViewPr>
  </p:slideViewPr>
  <p:outlineViewPr>
    <p:cViewPr>
      <p:scale>
        <a:sx n="33" d="100"/>
        <a:sy n="33" d="100"/>
      </p:scale>
      <p:origin x="0" y="0"/>
    </p:cViewPr>
  </p:outlineViewPr>
  <p:notesTextViewPr>
    <p:cViewPr>
      <p:scale>
        <a:sx n="100" d="100"/>
        <a:sy n="100" d="100"/>
      </p:scale>
      <p:origin x="0" y="416"/>
    </p:cViewPr>
  </p:notesTextViewPr>
  <p:notesViewPr>
    <p:cSldViewPr snapToGrid="0">
      <p:cViewPr varScale="1">
        <p:scale>
          <a:sx n="80" d="100"/>
          <a:sy n="80" d="100"/>
        </p:scale>
        <p:origin x="-130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Arial" pitchFamily="80" charset="0"/>
                <a:ea typeface="ヒラギノ角ゴ Pro W3" pitchFamily="80" charset="-128"/>
                <a:cs typeface="ヒラギノ角ゴ Pro W3" pitchFamily="80"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0" hangingPunct="0">
              <a:defRPr sz="1200">
                <a:latin typeface="Arial" pitchFamily="80" charset="0"/>
                <a:ea typeface="ヒラギノ角ゴ Pro W3" pitchFamily="80" charset="-128"/>
                <a:cs typeface="ヒラギノ角ゴ Pro W3" pitchFamily="80" charset="-128"/>
              </a:defRPr>
            </a:lvl1pPr>
          </a:lstStyle>
          <a:p>
            <a:pPr>
              <a:defRPr/>
            </a:pPr>
            <a:fld id="{C97564E6-E6AA-4976-873A-630B84EA872D}" type="datetime1">
              <a:rPr lang="en-US"/>
              <a:pPr>
                <a:defRPr/>
              </a:pPr>
              <a:t>4/25/14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0" hangingPunct="0">
              <a:defRPr sz="1200">
                <a:latin typeface="Arial" pitchFamily="80" charset="0"/>
                <a:ea typeface="ヒラギノ角ゴ Pro W3" pitchFamily="80" charset="-128"/>
                <a:cs typeface="ヒラギノ角ゴ Pro W3" pitchFamily="80"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0" hangingPunct="0">
              <a:defRPr sz="1200">
                <a:latin typeface="Arial" pitchFamily="80" charset="0"/>
                <a:ea typeface="ヒラギノ角ゴ Pro W3" pitchFamily="80" charset="-128"/>
                <a:cs typeface="ヒラギノ角ゴ Pro W3" pitchFamily="80" charset="-128"/>
              </a:defRPr>
            </a:lvl1pPr>
          </a:lstStyle>
          <a:p>
            <a:pPr>
              <a:defRPr/>
            </a:pPr>
            <a:fld id="{C84E0E38-E3FD-4F07-A4DE-C4A3E93072BA}" type="slidenum">
              <a:rPr lang="en-US"/>
              <a:pPr>
                <a:defRPr/>
              </a:pPr>
              <a:t>‹#›</a:t>
            </a:fld>
            <a:endParaRPr lang="en-US"/>
          </a:p>
        </p:txBody>
      </p:sp>
    </p:spTree>
    <p:extLst>
      <p:ext uri="{BB962C8B-B14F-4D97-AF65-F5344CB8AC3E}">
        <p14:creationId xmlns:p14="http://schemas.microsoft.com/office/powerpoint/2010/main" val="201985718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ＭＳ Ｐゴシック" pitchFamily="3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ea typeface="ＭＳ Ｐゴシック" pitchFamily="43" charset="-128"/>
                <a:cs typeface="ＭＳ Ｐゴシック" pitchFamily="43" charset="-128"/>
              </a:rPr>
              <a:t>Photos should be at least 300dpi, but not more than 5-12 mgs each.  Your poster is set to be enlarged 200% so do not change the page size to fit another poster size.  </a:t>
            </a:r>
            <a:r>
              <a:rPr lang="en-US" baseline="0" dirty="0" smtClean="0">
                <a:ea typeface="ＭＳ Ｐゴシック" pitchFamily="43" charset="-128"/>
                <a:cs typeface="ＭＳ Ｐゴシック" pitchFamily="43" charset="-128"/>
              </a:rPr>
              <a:t>Posters (</a:t>
            </a:r>
            <a:r>
              <a:rPr lang="en-US" dirty="0" smtClean="0">
                <a:ea typeface="ＭＳ Ｐゴシック" pitchFamily="43" charset="-128"/>
                <a:cs typeface="ＭＳ Ｐゴシック" pitchFamily="43" charset="-128"/>
              </a:rPr>
              <a:t>3’ x 4’</a:t>
            </a:r>
            <a:r>
              <a:rPr lang="en-US" baseline="0" dirty="0" smtClean="0">
                <a:ea typeface="ＭＳ Ｐゴシック" pitchFamily="43" charset="-128"/>
                <a:cs typeface="ＭＳ Ｐゴシック" pitchFamily="43" charset="-128"/>
              </a:rPr>
              <a:t>) will be printed at WWU or WSU using the same purchase order at the same time.  Please email your poster as a PPT file to Joann Otto by April 25.  </a:t>
            </a:r>
            <a:r>
              <a:rPr lang="en-US" dirty="0" smtClean="0">
                <a:ea typeface="ＭＳ Ｐゴシック" pitchFamily="43" charset="-128"/>
                <a:cs typeface="ＭＳ Ｐゴシック" pitchFamily="43" charset="-128"/>
              </a:rPr>
              <a:t>Please</a:t>
            </a:r>
            <a:r>
              <a:rPr lang="en-US" baseline="0" dirty="0" smtClean="0">
                <a:ea typeface="ＭＳ Ｐゴシック" pitchFamily="43" charset="-128"/>
                <a:cs typeface="ＭＳ Ｐゴシック" pitchFamily="43" charset="-128"/>
              </a:rPr>
              <a:t> </a:t>
            </a:r>
            <a:r>
              <a:rPr lang="en-US" baseline="0" smtClean="0">
                <a:ea typeface="ＭＳ Ｐゴシック" pitchFamily="43" charset="-128"/>
                <a:cs typeface="ＭＳ Ｐゴシック" pitchFamily="43" charset="-128"/>
              </a:rPr>
              <a:t>contact Joann with </a:t>
            </a:r>
            <a:r>
              <a:rPr lang="en-US" baseline="0" dirty="0" smtClean="0">
                <a:ea typeface="ＭＳ Ｐゴシック" pitchFamily="43" charset="-128"/>
                <a:cs typeface="ＭＳ Ｐゴシック" pitchFamily="43" charset="-128"/>
              </a:rPr>
              <a:t>questions about poster printing.</a:t>
            </a:r>
            <a:endParaRPr lang="en-US" dirty="0" smtClean="0">
              <a:ea typeface="ＭＳ Ｐゴシック" pitchFamily="43" charset="-128"/>
              <a:cs typeface="ＭＳ Ｐゴシック" pitchFamily="43" charset="-128"/>
            </a:endParaRPr>
          </a:p>
          <a:p>
            <a:pPr eaLnBrk="1" hangingPunct="1"/>
            <a:r>
              <a:rPr lang="en-US" dirty="0" smtClean="0">
                <a:ea typeface="ＭＳ Ｐゴシック" pitchFamily="43" charset="-128"/>
                <a:cs typeface="ＭＳ Ｐゴシック" pitchFamily="43" charset="-128"/>
              </a:rPr>
              <a:t>Please note that</a:t>
            </a:r>
            <a:r>
              <a:rPr lang="en-US" baseline="0" dirty="0" smtClean="0">
                <a:ea typeface="ＭＳ Ｐゴシック" pitchFamily="43" charset="-128"/>
                <a:cs typeface="ＭＳ Ｐゴシック" pitchFamily="43" charset="-128"/>
              </a:rPr>
              <a:t> this template is provided to simplify your effort to prepare a poster for </a:t>
            </a:r>
            <a:r>
              <a:rPr lang="en-US" baseline="0" dirty="0" err="1" smtClean="0">
                <a:ea typeface="ＭＳ Ｐゴシック" pitchFamily="43" charset="-128"/>
                <a:cs typeface="ＭＳ Ｐゴシック" pitchFamily="43" charset="-128"/>
              </a:rPr>
              <a:t>NWBio</a:t>
            </a:r>
            <a:r>
              <a:rPr lang="en-US" baseline="0" dirty="0" smtClean="0">
                <a:ea typeface="ＭＳ Ｐゴシック" pitchFamily="43" charset="-128"/>
                <a:cs typeface="ＭＳ Ｐゴシック" pitchFamily="43" charset="-128"/>
              </a:rPr>
              <a:t>.  </a:t>
            </a:r>
            <a:r>
              <a:rPr lang="en-US" dirty="0" smtClean="0">
                <a:ea typeface="ＭＳ Ｐゴシック" pitchFamily="43" charset="-128"/>
                <a:cs typeface="ＭＳ Ｐゴシック" pitchFamily="43" charset="-128"/>
              </a:rPr>
              <a:t>You can change the font size, colors, column widths,</a:t>
            </a:r>
            <a:r>
              <a:rPr lang="en-US" baseline="0" dirty="0" smtClean="0">
                <a:ea typeface="ＭＳ Ｐゴシック" pitchFamily="43" charset="-128"/>
                <a:cs typeface="ＭＳ Ｐゴシック" pitchFamily="43" charset="-128"/>
              </a:rPr>
              <a:t> add photos, institutional logos, graphics, etc</a:t>
            </a:r>
            <a:r>
              <a:rPr lang="en-US" dirty="0" smtClean="0">
                <a:ea typeface="ＭＳ Ｐゴシック" pitchFamily="43" charset="-128"/>
                <a:cs typeface="ＭＳ Ｐゴシック" pitchFamily="43" charset="-128"/>
              </a:rPr>
              <a:t>.</a:t>
            </a:r>
            <a:r>
              <a:rPr lang="en-US" baseline="0" dirty="0" smtClean="0">
                <a:ea typeface="ＭＳ Ｐゴシック" pitchFamily="43" charset="-128"/>
                <a:cs typeface="ＭＳ Ｐゴシック" pitchFamily="43" charset="-128"/>
              </a:rPr>
              <a:t>  This</a:t>
            </a:r>
            <a:r>
              <a:rPr lang="en-US" dirty="0" smtClean="0">
                <a:ea typeface="ＭＳ Ｐゴシック" pitchFamily="43" charset="-128"/>
                <a:cs typeface="ＭＳ Ｐゴシック" pitchFamily="43" charset="-128"/>
              </a:rPr>
              <a:t> template can also be used as a starting</a:t>
            </a:r>
            <a:r>
              <a:rPr lang="en-US" baseline="0" dirty="0" smtClean="0">
                <a:ea typeface="ＭＳ Ｐゴシック" pitchFamily="43" charset="-128"/>
                <a:cs typeface="ＭＳ Ｐゴシック" pitchFamily="43" charset="-128"/>
              </a:rPr>
              <a:t> point and you can be as creative as you want in your poster.  However, we would like to have all of the posters the same size and they will be printed at the same time, at the same print shop in order to easily pay for printing with one purchase order.</a:t>
            </a:r>
            <a:endParaRPr lang="en-US" dirty="0" smtClean="0">
              <a:ea typeface="ＭＳ Ｐゴシック" pitchFamily="43" charset="-128"/>
              <a:cs typeface="ＭＳ Ｐゴシック" pitchFamily="43" charset="-128"/>
            </a:endParaRPr>
          </a:p>
          <a:p>
            <a:pPr eaLnBrk="1" hangingPunct="1">
              <a:spcBef>
                <a:spcPct val="0"/>
              </a:spcBef>
            </a:pPr>
            <a:endParaRPr lang="en-US" dirty="0" smtClean="0">
              <a:ea typeface="ＭＳ Ｐゴシック" pitchFamily="43" charset="-128"/>
              <a:cs typeface="ＭＳ Ｐゴシック" pitchFamily="43" charset="-128"/>
            </a:endParaRPr>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C208E4-B987-4B62-B5BE-FC5AEB15C575}" type="slidenum">
              <a:rPr lang="en-US" smtClean="0">
                <a:latin typeface="Arial" pitchFamily="43" charset="0"/>
                <a:ea typeface="ヒラギノ角ゴ Pro W3" pitchFamily="43" charset="-128"/>
                <a:cs typeface="ヒラギノ角ゴ Pro W3" pitchFamily="43" charset="-128"/>
              </a:rPr>
              <a:pPr/>
              <a:t>1</a:t>
            </a:fld>
            <a:endParaRPr lang="en-US" smtClean="0">
              <a:latin typeface="Arial" pitchFamily="43" charset="0"/>
              <a:ea typeface="ヒラギノ角ゴ Pro W3" pitchFamily="43" charset="-128"/>
              <a:cs typeface="ヒラギノ角ゴ Pro W3" pitchFamily="4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238" y="5113338"/>
            <a:ext cx="1865312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3292475" y="9326563"/>
            <a:ext cx="1536065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EC07F0-3DD3-4705-BD11-A1888B0E051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99E753-1488-4213-810A-F2061EF5DF2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636875" y="1463675"/>
            <a:ext cx="4662488" cy="13166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38" y="1463675"/>
            <a:ext cx="13838237" cy="13166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1DF47A-8D7F-4D76-9848-96366767900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9B2CFB-B616-43A5-B482-A05C1B7C72B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0" y="10575925"/>
            <a:ext cx="18653125"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733550" y="6975475"/>
            <a:ext cx="1865312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A27F46-08AA-44E8-AD69-28F2EE99C3D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4754563"/>
            <a:ext cx="9250362"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1049000" y="4754563"/>
            <a:ext cx="9250363"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9586F8-B481-4C71-8A22-C38EEBAB66C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6963" y="658813"/>
            <a:ext cx="1975167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96963" y="3684588"/>
            <a:ext cx="9696450"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6963" y="5219700"/>
            <a:ext cx="9696450"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1147425" y="3684588"/>
            <a:ext cx="970121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1147425" y="5219700"/>
            <a:ext cx="970121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0CD191E-BA14-44BC-B743-EA9EDD09F47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6F1F115-4A1C-4123-8838-C043297FE4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CFEF57-4C30-4168-A723-C4CE7F1AC80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6963" y="655638"/>
            <a:ext cx="7219950"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8580438" y="655638"/>
            <a:ext cx="1226820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96963" y="3444875"/>
            <a:ext cx="7219950"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4127F9-870D-4346-A09B-319DA7F412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2125" y="11522075"/>
            <a:ext cx="1316672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302125" y="1470025"/>
            <a:ext cx="1316672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302125" y="12880975"/>
            <a:ext cx="13166725"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C3C5F7-0E08-4FD9-A356-0746C7DE001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1463675"/>
            <a:ext cx="18653125" cy="2743200"/>
          </a:xfrm>
          <a:prstGeom prst="rect">
            <a:avLst/>
          </a:prstGeom>
          <a:noFill/>
          <a:ln w="9525">
            <a:noFill/>
            <a:miter lim="800000"/>
            <a:headEnd/>
            <a:tailEnd/>
          </a:ln>
        </p:spPr>
        <p:txBody>
          <a:bodyPr vert="horz" wrap="square" lIns="219456" tIns="109728" rIns="219456" bIns="10972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6238" y="4754563"/>
            <a:ext cx="18653125" cy="9875837"/>
          </a:xfrm>
          <a:prstGeom prst="rect">
            <a:avLst/>
          </a:prstGeom>
          <a:noFill/>
          <a:ln w="9525">
            <a:noFill/>
            <a:miter lim="800000"/>
            <a:headEnd/>
            <a:tailEnd/>
          </a:ln>
        </p:spPr>
        <p:txBody>
          <a:bodyPr vert="horz" wrap="square" lIns="219456" tIns="109728" rIns="219456" bIns="10972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6238" y="14995525"/>
            <a:ext cx="4572000" cy="1098550"/>
          </a:xfrm>
          <a:prstGeom prst="rect">
            <a:avLst/>
          </a:prstGeom>
          <a:noFill/>
          <a:ln w="9525">
            <a:noFill/>
            <a:miter lim="800000"/>
            <a:headEnd/>
            <a:tailEnd/>
          </a:ln>
        </p:spPr>
        <p:txBody>
          <a:bodyPr vert="horz" wrap="square" lIns="219456" tIns="109728" rIns="219456" bIns="109728" numCol="1" anchor="t" anchorCtr="0" compatLnSpc="1">
            <a:prstTxWarp prst="textNoShape">
              <a:avLst/>
            </a:prstTxWarp>
          </a:bodyPr>
          <a:lstStyle>
            <a:lvl1pPr eaLnBrk="0" hangingPunct="0">
              <a:defRPr sz="3400">
                <a:latin typeface="Arial" pitchFamily="37" charset="0"/>
                <a:ea typeface="ヒラギノ角ゴ Pro W3" pitchFamily="37" charset="-128"/>
                <a:cs typeface="ヒラギノ角ゴ Pro W3" pitchFamily="37" charset="-128"/>
              </a:defRPr>
            </a:lvl1pPr>
          </a:lstStyle>
          <a:p>
            <a:pPr>
              <a:defRPr/>
            </a:pPr>
            <a:endParaRPr lang="en-US"/>
          </a:p>
        </p:txBody>
      </p:sp>
      <p:sp>
        <p:nvSpPr>
          <p:cNvPr id="1029" name="Rectangle 5"/>
          <p:cNvSpPr>
            <a:spLocks noGrp="1" noChangeArrowheads="1"/>
          </p:cNvSpPr>
          <p:nvPr>
            <p:ph type="ftr" sz="quarter" idx="3"/>
          </p:nvPr>
        </p:nvSpPr>
        <p:spPr bwMode="auto">
          <a:xfrm>
            <a:off x="7497763" y="14995525"/>
            <a:ext cx="6950075" cy="1098550"/>
          </a:xfrm>
          <a:prstGeom prst="rect">
            <a:avLst/>
          </a:prstGeom>
          <a:noFill/>
          <a:ln w="9525">
            <a:noFill/>
            <a:miter lim="800000"/>
            <a:headEnd/>
            <a:tailEnd/>
          </a:ln>
        </p:spPr>
        <p:txBody>
          <a:bodyPr vert="horz" wrap="square" lIns="219456" tIns="109728" rIns="219456" bIns="109728" numCol="1" anchor="t" anchorCtr="0" compatLnSpc="1">
            <a:prstTxWarp prst="textNoShape">
              <a:avLst/>
            </a:prstTxWarp>
          </a:bodyPr>
          <a:lstStyle>
            <a:lvl1pPr algn="ctr" eaLnBrk="0" hangingPunct="0">
              <a:defRPr sz="3400">
                <a:latin typeface="Arial" pitchFamily="37" charset="0"/>
                <a:ea typeface="ヒラギノ角ゴ Pro W3" pitchFamily="37" charset="-128"/>
                <a:cs typeface="ヒラギノ角ゴ Pro W3" pitchFamily="37" charset="-128"/>
              </a:defRPr>
            </a:lvl1pPr>
          </a:lstStyle>
          <a:p>
            <a:pPr>
              <a:defRPr/>
            </a:pPr>
            <a:endParaRPr lang="en-US"/>
          </a:p>
        </p:txBody>
      </p:sp>
      <p:sp>
        <p:nvSpPr>
          <p:cNvPr id="1030" name="Rectangle 6"/>
          <p:cNvSpPr>
            <a:spLocks noGrp="1" noChangeArrowheads="1"/>
          </p:cNvSpPr>
          <p:nvPr>
            <p:ph type="sldNum" sz="quarter" idx="4"/>
          </p:nvPr>
        </p:nvSpPr>
        <p:spPr bwMode="auto">
          <a:xfrm>
            <a:off x="15727363" y="14995525"/>
            <a:ext cx="4572000" cy="1098550"/>
          </a:xfrm>
          <a:prstGeom prst="rect">
            <a:avLst/>
          </a:prstGeom>
          <a:noFill/>
          <a:ln w="9525">
            <a:noFill/>
            <a:miter lim="800000"/>
            <a:headEnd/>
            <a:tailEnd/>
          </a:ln>
        </p:spPr>
        <p:txBody>
          <a:bodyPr vert="horz" wrap="square" lIns="219456" tIns="109728" rIns="219456" bIns="109728" numCol="1" anchor="t" anchorCtr="0" compatLnSpc="1">
            <a:prstTxWarp prst="textNoShape">
              <a:avLst/>
            </a:prstTxWarp>
          </a:bodyPr>
          <a:lstStyle>
            <a:lvl1pPr algn="r" eaLnBrk="0" hangingPunct="0">
              <a:defRPr sz="3400">
                <a:latin typeface="Arial" pitchFamily="37" charset="0"/>
                <a:ea typeface="ヒラギノ角ゴ Pro W3" pitchFamily="37" charset="-128"/>
                <a:cs typeface="ヒラギノ角ゴ Pro W3" pitchFamily="37" charset="-128"/>
              </a:defRPr>
            </a:lvl1pPr>
          </a:lstStyle>
          <a:p>
            <a:pPr>
              <a:defRPr/>
            </a:pPr>
            <a:fld id="{5A323FBB-2280-45A0-8DBA-993A10FFB7A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0" fontAlgn="base" hangingPunct="0">
        <a:spcBef>
          <a:spcPct val="0"/>
        </a:spcBef>
        <a:spcAft>
          <a:spcPct val="0"/>
        </a:spcAft>
        <a:defRPr sz="10600">
          <a:solidFill>
            <a:schemeClr val="tx2"/>
          </a:solidFill>
          <a:latin typeface="+mj-lt"/>
          <a:ea typeface="+mj-ea"/>
          <a:cs typeface="+mj-cs"/>
        </a:defRPr>
      </a:lvl1pPr>
      <a:lvl2pPr algn="ctr" defTabSz="2193925" rtl="0" eaLnBrk="0" fontAlgn="base" hangingPunct="0">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2pPr>
      <a:lvl3pPr algn="ctr" defTabSz="2193925" rtl="0" eaLnBrk="0" fontAlgn="base" hangingPunct="0">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3pPr>
      <a:lvl4pPr algn="ctr" defTabSz="2193925" rtl="0" eaLnBrk="0" fontAlgn="base" hangingPunct="0">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4pPr>
      <a:lvl5pPr algn="ctr" defTabSz="2193925" rtl="0" eaLnBrk="0" fontAlgn="base" hangingPunct="0">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5pPr>
      <a:lvl6pPr marL="457200" algn="ctr" defTabSz="2193925" rtl="0" fontAlgn="base">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6pPr>
      <a:lvl7pPr marL="914400" algn="ctr" defTabSz="2193925" rtl="0" fontAlgn="base">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7pPr>
      <a:lvl8pPr marL="1371600" algn="ctr" defTabSz="2193925" rtl="0" fontAlgn="base">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8pPr>
      <a:lvl9pPr marL="1828800" algn="ctr" defTabSz="2193925" rtl="0" fontAlgn="base">
        <a:spcBef>
          <a:spcPct val="0"/>
        </a:spcBef>
        <a:spcAft>
          <a:spcPct val="0"/>
        </a:spcAft>
        <a:defRPr sz="10600">
          <a:solidFill>
            <a:schemeClr val="tx2"/>
          </a:solidFill>
          <a:latin typeface="Arial" pitchFamily="80" charset="0"/>
          <a:ea typeface="ヒラギノ角ゴ Pro W3" pitchFamily="80" charset="-128"/>
          <a:cs typeface="ヒラギノ角ゴ Pro W3" pitchFamily="80" charset="-128"/>
        </a:defRPr>
      </a:lvl9pPr>
    </p:titleStyle>
    <p:bodyStyle>
      <a:lvl1pPr marL="822325" indent="-822325" algn="l" defTabSz="2193925" rtl="0" eaLnBrk="0" fontAlgn="base" hangingPunct="0">
        <a:spcBef>
          <a:spcPct val="20000"/>
        </a:spcBef>
        <a:spcAft>
          <a:spcPct val="0"/>
        </a:spcAft>
        <a:buChar char="•"/>
        <a:defRPr sz="7700">
          <a:solidFill>
            <a:schemeClr val="tx1"/>
          </a:solidFill>
          <a:latin typeface="+mn-lt"/>
          <a:ea typeface="+mn-ea"/>
          <a:cs typeface="+mn-cs"/>
        </a:defRPr>
      </a:lvl1pPr>
      <a:lvl2pPr marL="1782763" indent="-685800" algn="l" defTabSz="2193925" rtl="0" eaLnBrk="0" fontAlgn="base" hangingPunct="0">
        <a:spcBef>
          <a:spcPct val="20000"/>
        </a:spcBef>
        <a:spcAft>
          <a:spcPct val="0"/>
        </a:spcAft>
        <a:buChar char="–"/>
        <a:defRPr sz="6700">
          <a:solidFill>
            <a:schemeClr val="tx1"/>
          </a:solidFill>
          <a:latin typeface="+mn-lt"/>
          <a:ea typeface="+mn-ea"/>
          <a:cs typeface="+mn-cs"/>
        </a:defRPr>
      </a:lvl2pPr>
      <a:lvl3pPr marL="2743200" indent="-549275" algn="l" defTabSz="2193925" rtl="0" eaLnBrk="0" fontAlgn="base" hangingPunct="0">
        <a:spcBef>
          <a:spcPct val="20000"/>
        </a:spcBef>
        <a:spcAft>
          <a:spcPct val="0"/>
        </a:spcAft>
        <a:buChar char="•"/>
        <a:defRPr sz="5800">
          <a:solidFill>
            <a:schemeClr val="tx1"/>
          </a:solidFill>
          <a:latin typeface="+mn-lt"/>
          <a:ea typeface="+mn-ea"/>
          <a:cs typeface="+mn-cs"/>
        </a:defRPr>
      </a:lvl3pPr>
      <a:lvl4pPr marL="3840163" indent="-547688" algn="l" defTabSz="2193925" rtl="0" eaLnBrk="0" fontAlgn="base" hangingPunct="0">
        <a:spcBef>
          <a:spcPct val="20000"/>
        </a:spcBef>
        <a:spcAft>
          <a:spcPct val="0"/>
        </a:spcAft>
        <a:buChar char="–"/>
        <a:defRPr sz="4800">
          <a:solidFill>
            <a:schemeClr val="tx1"/>
          </a:solidFill>
          <a:latin typeface="+mn-lt"/>
          <a:ea typeface="+mn-ea"/>
          <a:cs typeface="+mn-cs"/>
        </a:defRPr>
      </a:lvl4pPr>
      <a:lvl5pPr marL="4937125" indent="-547688" algn="l" defTabSz="2193925" rtl="0" eaLnBrk="0" fontAlgn="base" hangingPunct="0">
        <a:spcBef>
          <a:spcPct val="20000"/>
        </a:spcBef>
        <a:spcAft>
          <a:spcPct val="0"/>
        </a:spcAft>
        <a:buChar char="»"/>
        <a:defRPr sz="4800">
          <a:solidFill>
            <a:schemeClr val="tx1"/>
          </a:solidFill>
          <a:latin typeface="+mn-lt"/>
          <a:ea typeface="+mn-ea"/>
          <a:cs typeface="+mn-cs"/>
        </a:defRPr>
      </a:lvl5pPr>
      <a:lvl6pPr marL="5394325" indent="-547688" algn="l" defTabSz="2193925" rtl="0" fontAlgn="base">
        <a:spcBef>
          <a:spcPct val="20000"/>
        </a:spcBef>
        <a:spcAft>
          <a:spcPct val="0"/>
        </a:spcAft>
        <a:buChar char="»"/>
        <a:defRPr sz="4800">
          <a:solidFill>
            <a:schemeClr val="tx1"/>
          </a:solidFill>
          <a:latin typeface="+mn-lt"/>
          <a:ea typeface="+mn-ea"/>
          <a:cs typeface="+mn-cs"/>
        </a:defRPr>
      </a:lvl6pPr>
      <a:lvl7pPr marL="5851525" indent="-547688" algn="l" defTabSz="2193925" rtl="0" fontAlgn="base">
        <a:spcBef>
          <a:spcPct val="20000"/>
        </a:spcBef>
        <a:spcAft>
          <a:spcPct val="0"/>
        </a:spcAft>
        <a:buChar char="»"/>
        <a:defRPr sz="4800">
          <a:solidFill>
            <a:schemeClr val="tx1"/>
          </a:solidFill>
          <a:latin typeface="+mn-lt"/>
          <a:ea typeface="+mn-ea"/>
          <a:cs typeface="+mn-cs"/>
        </a:defRPr>
      </a:lvl7pPr>
      <a:lvl8pPr marL="6308725" indent="-547688" algn="l" defTabSz="2193925" rtl="0" fontAlgn="base">
        <a:spcBef>
          <a:spcPct val="20000"/>
        </a:spcBef>
        <a:spcAft>
          <a:spcPct val="0"/>
        </a:spcAft>
        <a:buChar char="»"/>
        <a:defRPr sz="4800">
          <a:solidFill>
            <a:schemeClr val="tx1"/>
          </a:solidFill>
          <a:latin typeface="+mn-lt"/>
          <a:ea typeface="+mn-ea"/>
          <a:cs typeface="+mn-cs"/>
        </a:defRPr>
      </a:lvl8pPr>
      <a:lvl9pPr marL="6765925" indent="-547688" algn="l" defTabSz="2193925" rtl="0" fontAlgn="base">
        <a:spcBef>
          <a:spcPct val="20000"/>
        </a:spcBef>
        <a:spcAft>
          <a:spcPct val="0"/>
        </a:spcAft>
        <a:buChar char="»"/>
        <a:defRPr sz="48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image" Target="../media/image3.tiff"/><Relationship Id="rId6"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mapping posters.jpg"/>
          <p:cNvPicPr>
            <a:picLocks noChangeAspect="1"/>
          </p:cNvPicPr>
          <p:nvPr/>
        </p:nvPicPr>
        <p:blipFill rotWithShape="1">
          <a:blip r:embed="rId3">
            <a:extLst>
              <a:ext uri="{28A0092B-C50C-407E-A947-70E740481C1C}">
                <a14:useLocalDpi xmlns:a14="http://schemas.microsoft.com/office/drawing/2010/main" val="0"/>
              </a:ext>
            </a:extLst>
          </a:blip>
          <a:srcRect t="22377" b="4166"/>
          <a:stretch/>
        </p:blipFill>
        <p:spPr>
          <a:xfrm>
            <a:off x="15341600" y="2895601"/>
            <a:ext cx="5486399" cy="3022600"/>
          </a:xfrm>
          <a:prstGeom prst="rect">
            <a:avLst/>
          </a:prstGeom>
        </p:spPr>
      </p:pic>
      <p:sp>
        <p:nvSpPr>
          <p:cNvPr id="14344" name="Text Box 23"/>
          <p:cNvSpPr txBox="1">
            <a:spLocks noChangeArrowheads="1"/>
          </p:cNvSpPr>
          <p:nvPr/>
        </p:nvSpPr>
        <p:spPr bwMode="auto">
          <a:xfrm>
            <a:off x="7960587" y="12871833"/>
            <a:ext cx="6495670" cy="2862322"/>
          </a:xfrm>
          <a:prstGeom prst="rect">
            <a:avLst/>
          </a:prstGeom>
          <a:noFill/>
          <a:ln w="9525">
            <a:noFill/>
            <a:miter lim="800000"/>
            <a:headEnd/>
            <a:tailEnd/>
          </a:ln>
        </p:spPr>
        <p:txBody>
          <a:bodyPr wrap="square">
            <a:prstTxWarp prst="textNoShape">
              <a:avLst/>
            </a:prstTxWarp>
            <a:spAutoFit/>
          </a:bodyPr>
          <a:lstStyle/>
          <a:p>
            <a:pPr marL="441325" indent="-441325">
              <a:buSzPct val="100000"/>
              <a:buFont typeface="Arial" panose="020B0604020202020204" pitchFamily="34" charset="0"/>
              <a:buChar char="•"/>
            </a:pPr>
            <a:r>
              <a:rPr lang="en-US" dirty="0" smtClean="0">
                <a:latin typeface="Arial"/>
                <a:cs typeface="Arial"/>
              </a:rPr>
              <a:t>No lead faculty for 100 level Biology classes</a:t>
            </a:r>
          </a:p>
          <a:p>
            <a:pPr marL="441325" indent="-441325">
              <a:buSzPct val="100000"/>
              <a:buFont typeface="Arial" panose="020B0604020202020204" pitchFamily="34" charset="0"/>
              <a:buChar char="•"/>
            </a:pPr>
            <a:r>
              <a:rPr lang="en-US" dirty="0" smtClean="0">
                <a:latin typeface="Arial"/>
                <a:cs typeface="Arial"/>
              </a:rPr>
              <a:t>Time and monetary investment in curriculum development</a:t>
            </a:r>
          </a:p>
          <a:p>
            <a:pPr marL="441325" indent="-441325">
              <a:buSzPct val="100000"/>
              <a:buFont typeface="Arial" panose="020B0604020202020204" pitchFamily="34" charset="0"/>
              <a:buChar char="•"/>
            </a:pPr>
            <a:r>
              <a:rPr lang="en-US" dirty="0" smtClean="0">
                <a:latin typeface="Arial"/>
                <a:cs typeface="Arial"/>
              </a:rPr>
              <a:t>Reduction in course offerings</a:t>
            </a:r>
          </a:p>
          <a:p>
            <a:pPr marL="441325" indent="-441325">
              <a:buSzPct val="100000"/>
              <a:buFont typeface="Arial" panose="020B0604020202020204" pitchFamily="34" charset="0"/>
              <a:buChar char="•"/>
            </a:pPr>
            <a:r>
              <a:rPr lang="en-US" dirty="0" smtClean="0">
                <a:latin typeface="Arial"/>
                <a:cs typeface="Arial"/>
              </a:rPr>
              <a:t>General college-wide budget crisis</a:t>
            </a:r>
            <a:endParaRPr lang="en-US" dirty="0" smtClean="0"/>
          </a:p>
          <a:p>
            <a:pPr marL="457200" indent="-457200" eaLnBrk="0" hangingPunct="0">
              <a:spcBef>
                <a:spcPct val="50000"/>
              </a:spcBef>
              <a:buClr>
                <a:schemeClr val="bg1"/>
              </a:buClr>
              <a:buFont typeface="Wingdings" pitchFamily="43" charset="2"/>
              <a:buChar char="Ø"/>
            </a:pPr>
            <a:endParaRPr lang="en-US" dirty="0"/>
          </a:p>
        </p:txBody>
      </p:sp>
      <p:sp>
        <p:nvSpPr>
          <p:cNvPr id="14346" name="Text Box 27"/>
          <p:cNvSpPr txBox="1">
            <a:spLocks noChangeArrowheads="1"/>
          </p:cNvSpPr>
          <p:nvPr/>
        </p:nvSpPr>
        <p:spPr bwMode="auto">
          <a:xfrm>
            <a:off x="14554200" y="7119048"/>
            <a:ext cx="6238875" cy="3785652"/>
          </a:xfrm>
          <a:prstGeom prst="rect">
            <a:avLst/>
          </a:prstGeom>
          <a:noFill/>
          <a:ln w="9525">
            <a:noFill/>
            <a:miter lim="800000"/>
            <a:headEnd/>
            <a:tailEnd/>
          </a:ln>
        </p:spPr>
        <p:txBody>
          <a:bodyPr>
            <a:prstTxWarp prst="textNoShape">
              <a:avLst/>
            </a:prstTxWarp>
            <a:spAutoFit/>
          </a:bodyPr>
          <a:lstStyle/>
          <a:p>
            <a:pPr marL="441325" indent="-441325">
              <a:buSzPct val="100000"/>
            </a:pPr>
            <a:r>
              <a:rPr lang="en-US" dirty="0" smtClean="0">
                <a:latin typeface="Arial"/>
                <a:cs typeface="Arial"/>
              </a:rPr>
              <a:t>Resources</a:t>
            </a:r>
          </a:p>
          <a:p>
            <a:pPr marL="441325" indent="-441325">
              <a:buSzPct val="100000"/>
              <a:buFont typeface="Arial"/>
              <a:buChar char="•"/>
            </a:pPr>
            <a:r>
              <a:rPr lang="en-US" dirty="0" smtClean="0">
                <a:latin typeface="Arial"/>
                <a:cs typeface="Arial"/>
              </a:rPr>
              <a:t>LCC’s Assessment Team Funding</a:t>
            </a:r>
          </a:p>
          <a:p>
            <a:pPr marL="441325" indent="-441325">
              <a:buSzPct val="100000"/>
              <a:buFont typeface="Arial"/>
              <a:buChar char="•"/>
            </a:pPr>
            <a:r>
              <a:rPr lang="en-US" dirty="0" smtClean="0">
                <a:latin typeface="Arial"/>
                <a:cs typeface="Arial"/>
              </a:rPr>
              <a:t>Lane CLOs workshop</a:t>
            </a:r>
          </a:p>
          <a:p>
            <a:pPr marL="441325" indent="-441325">
              <a:buSzPct val="100000"/>
            </a:pPr>
            <a:r>
              <a:rPr lang="en-US" dirty="0" smtClean="0">
                <a:latin typeface="Arial"/>
                <a:cs typeface="Arial"/>
              </a:rPr>
              <a:t>Allies</a:t>
            </a:r>
          </a:p>
          <a:p>
            <a:pPr marL="441325" indent="-441325">
              <a:buSzPct val="100000"/>
              <a:buFont typeface="Arial"/>
              <a:buChar char="•"/>
            </a:pPr>
            <a:r>
              <a:rPr lang="en-US" dirty="0" smtClean="0">
                <a:latin typeface="Arial"/>
                <a:cs typeface="Arial"/>
              </a:rPr>
              <a:t>Biology Faculty</a:t>
            </a:r>
          </a:p>
          <a:p>
            <a:pPr marL="441325" indent="-441325">
              <a:buSzPct val="100000"/>
              <a:buFont typeface="Arial"/>
              <a:buChar char="•"/>
            </a:pPr>
            <a:r>
              <a:rPr lang="en-US" dirty="0" smtClean="0">
                <a:latin typeface="Arial"/>
                <a:cs typeface="Arial"/>
              </a:rPr>
              <a:t>Assessment Team members</a:t>
            </a:r>
          </a:p>
          <a:p>
            <a:pPr marL="441325" indent="-441325">
              <a:buSzPct val="100000"/>
              <a:buFont typeface="Arial"/>
              <a:buChar char="•"/>
            </a:pPr>
            <a:r>
              <a:rPr lang="en-US" dirty="0" smtClean="0">
                <a:latin typeface="Arial"/>
                <a:cs typeface="Arial"/>
              </a:rPr>
              <a:t>PULSE Network </a:t>
            </a:r>
            <a:endParaRPr lang="en-US" dirty="0" smtClean="0">
              <a:latin typeface="Arial"/>
              <a:cs typeface="Arial"/>
            </a:endParaRPr>
          </a:p>
          <a:p>
            <a:pPr marL="441325" indent="-441325">
              <a:buSzPct val="100000"/>
              <a:buFont typeface="Arial"/>
              <a:buChar char="•"/>
            </a:pPr>
            <a:r>
              <a:rPr lang="en-US" dirty="0" smtClean="0">
                <a:latin typeface="Arial"/>
                <a:cs typeface="Arial"/>
              </a:rPr>
              <a:t>WVBEN</a:t>
            </a:r>
          </a:p>
          <a:p>
            <a:pPr marL="441325" indent="-441325">
              <a:buSzPct val="100000"/>
              <a:buFont typeface="Arial"/>
              <a:buChar char="•"/>
            </a:pPr>
            <a:r>
              <a:rPr lang="en-US" dirty="0" smtClean="0">
                <a:latin typeface="Arial"/>
                <a:cs typeface="Arial"/>
              </a:rPr>
              <a:t>NABT</a:t>
            </a:r>
          </a:p>
          <a:p>
            <a:pPr marL="441325" indent="-441325">
              <a:buSzPct val="100000"/>
              <a:buFont typeface="Arial"/>
              <a:buChar char="•"/>
            </a:pPr>
            <a:endParaRPr lang="en-US" dirty="0" smtClean="0">
              <a:latin typeface="Arial"/>
              <a:cs typeface="Arial"/>
            </a:endParaRPr>
          </a:p>
        </p:txBody>
      </p:sp>
      <p:pic>
        <p:nvPicPr>
          <p:cNvPr id="14351" name="Picture 9" descr="MUSC_TAG_REV"/>
          <p:cNvPicPr>
            <a:picLocks noChangeAspect="1" noChangeArrowheads="1"/>
          </p:cNvPicPr>
          <p:nvPr/>
        </p:nvPicPr>
        <p:blipFill>
          <a:blip r:embed="rId4"/>
          <a:srcRect/>
          <a:stretch>
            <a:fillRect/>
          </a:stretch>
        </p:blipFill>
        <p:spPr bwMode="auto">
          <a:xfrm>
            <a:off x="1092200" y="971550"/>
            <a:ext cx="2406650" cy="1487488"/>
          </a:xfrm>
          <a:prstGeom prst="rect">
            <a:avLst/>
          </a:prstGeom>
          <a:noFill/>
          <a:ln w="9525">
            <a:noFill/>
            <a:miter lim="800000"/>
            <a:headEnd/>
            <a:tailEnd/>
          </a:ln>
        </p:spPr>
      </p:pic>
      <p:sp>
        <p:nvSpPr>
          <p:cNvPr id="26" name="Rounded Rectangle 25"/>
          <p:cNvSpPr/>
          <p:nvPr/>
        </p:nvSpPr>
        <p:spPr bwMode="auto">
          <a:xfrm>
            <a:off x="7770812" y="6294819"/>
            <a:ext cx="6275388" cy="539750"/>
          </a:xfrm>
          <a:prstGeom prst="roundRect">
            <a:avLst/>
          </a:prstGeom>
          <a:solidFill>
            <a:srgbClr val="E05A00"/>
          </a:solidFill>
          <a:ln w="9525" cap="flat" cmpd="sng" algn="ctr">
            <a:solidFill>
              <a:srgbClr val="0000FF"/>
            </a:solidFill>
            <a:prstDash val="solid"/>
            <a:round/>
            <a:headEnd type="none" w="med" len="med"/>
            <a:tailEnd type="none" w="med" len="med"/>
          </a:ln>
          <a:effectLst>
            <a:outerShdw blurRad="120650" dist="127000" dir="2700000" algn="tl" rotWithShape="0">
              <a:srgbClr val="000000">
                <a:alpha val="50000"/>
              </a:srgbClr>
            </a:outerShdw>
          </a:effectLst>
        </p:spPr>
        <p:txBody>
          <a:bodyPr>
            <a:prstTxWarp prst="textNoShape">
              <a:avLst/>
            </a:prstTxWarp>
          </a:bodyPr>
          <a:lstStyle/>
          <a:p>
            <a:pPr algn="ctr" eaLnBrk="0" hangingPunct="0">
              <a:defRPr/>
            </a:pPr>
            <a:r>
              <a:rPr lang="en-US" sz="2800" b="1" dirty="0" smtClean="0">
                <a:solidFill>
                  <a:schemeClr val="bg1"/>
                </a:solidFill>
                <a:latin typeface="Arial" pitchFamily="37" charset="0"/>
                <a:ea typeface="ヒラギノ角ゴ Pro W3" pitchFamily="37" charset="-128"/>
                <a:cs typeface="ヒラギノ角ゴ Pro W3" pitchFamily="37" charset="-128"/>
              </a:rPr>
              <a:t>ACCOUNTABILITY</a:t>
            </a:r>
            <a:endParaRPr lang="en-US" dirty="0">
              <a:latin typeface="Arial" pitchFamily="37" charset="0"/>
              <a:ea typeface="ヒラギノ角ゴ Pro W3" pitchFamily="37" charset="-128"/>
              <a:cs typeface="ヒラギノ角ゴ Pro W3" pitchFamily="37" charset="-128"/>
            </a:endParaRPr>
          </a:p>
        </p:txBody>
      </p:sp>
      <p:sp>
        <p:nvSpPr>
          <p:cNvPr id="28" name="Rounded Rectangle 27"/>
          <p:cNvSpPr/>
          <p:nvPr/>
        </p:nvSpPr>
        <p:spPr bwMode="auto">
          <a:xfrm>
            <a:off x="839684" y="12226006"/>
            <a:ext cx="6202919" cy="597551"/>
          </a:xfrm>
          <a:prstGeom prst="roundRect">
            <a:avLst/>
          </a:prstGeom>
          <a:solidFill>
            <a:srgbClr val="3242D1"/>
          </a:solidFill>
          <a:ln w="9525" cap="flat" cmpd="sng" algn="ctr">
            <a:solidFill>
              <a:srgbClr val="0000FF"/>
            </a:solidFill>
            <a:prstDash val="solid"/>
            <a:round/>
            <a:headEnd type="none" w="med" len="med"/>
            <a:tailEnd type="none" w="med" len="med"/>
          </a:ln>
          <a:effectLst>
            <a:outerShdw blurRad="120650" dist="127000" dir="2700000" algn="tl" rotWithShape="0">
              <a:srgbClr val="000000">
                <a:alpha val="50000"/>
              </a:srgbClr>
            </a:outerShdw>
          </a:effectLst>
        </p:spPr>
        <p:txBody>
          <a:bodyPr>
            <a:prstTxWarp prst="textNoShape">
              <a:avLst/>
            </a:prstTxWarp>
          </a:bodyPr>
          <a:lstStyle/>
          <a:p>
            <a:pPr algn="ctr" eaLnBrk="0" hangingPunct="0">
              <a:defRPr/>
            </a:pPr>
            <a:r>
              <a:rPr lang="en-US" sz="2800" b="1" dirty="0" smtClean="0">
                <a:solidFill>
                  <a:schemeClr val="bg1"/>
                </a:solidFill>
                <a:latin typeface="Arial" pitchFamily="37" charset="0"/>
                <a:ea typeface="ヒラギノ角ゴ Pro W3" pitchFamily="37" charset="-128"/>
                <a:cs typeface="ヒラギノ角ゴ Pro W3" pitchFamily="37" charset="-128"/>
              </a:rPr>
              <a:t>STRENGTHS</a:t>
            </a:r>
            <a:endParaRPr lang="en-US" dirty="0">
              <a:latin typeface="Arial" pitchFamily="37" charset="0"/>
              <a:ea typeface="ヒラギノ角ゴ Pro W3" pitchFamily="37" charset="-128"/>
              <a:cs typeface="ヒラギノ角ゴ Pro W3" pitchFamily="37" charset="-128"/>
            </a:endParaRPr>
          </a:p>
        </p:txBody>
      </p:sp>
      <p:sp>
        <p:nvSpPr>
          <p:cNvPr id="29" name="Rounded Rectangle 28"/>
          <p:cNvSpPr/>
          <p:nvPr/>
        </p:nvSpPr>
        <p:spPr bwMode="auto">
          <a:xfrm>
            <a:off x="889222" y="6294819"/>
            <a:ext cx="6275387" cy="554038"/>
          </a:xfrm>
          <a:prstGeom prst="roundRect">
            <a:avLst/>
          </a:prstGeom>
          <a:solidFill>
            <a:srgbClr val="E05A00"/>
          </a:solidFill>
          <a:ln w="9525" cap="flat" cmpd="sng" algn="ctr">
            <a:solidFill>
              <a:srgbClr val="0000FF"/>
            </a:solidFill>
            <a:prstDash val="solid"/>
            <a:round/>
            <a:headEnd type="none" w="med" len="med"/>
            <a:tailEnd type="none" w="med" len="med"/>
          </a:ln>
          <a:effectLst>
            <a:outerShdw blurRad="120650" dist="127000" dir="2700000" algn="tl" rotWithShape="0">
              <a:srgbClr val="000000">
                <a:alpha val="50000"/>
              </a:srgbClr>
            </a:outerShdw>
          </a:effectLst>
        </p:spPr>
        <p:txBody>
          <a:bodyPr>
            <a:prstTxWarp prst="textNoShape">
              <a:avLst/>
            </a:prstTxWarp>
          </a:bodyPr>
          <a:lstStyle/>
          <a:p>
            <a:pPr algn="ctr" eaLnBrk="0" hangingPunct="0">
              <a:defRPr/>
            </a:pPr>
            <a:r>
              <a:rPr lang="en-US" sz="2800" b="1" dirty="0" smtClean="0">
                <a:solidFill>
                  <a:schemeClr val="bg1"/>
                </a:solidFill>
                <a:latin typeface="Arial" pitchFamily="37" charset="0"/>
                <a:ea typeface="ヒラギノ角ゴ Pro W3" pitchFamily="37" charset="-128"/>
                <a:cs typeface="ヒラギノ角ゴ Pro W3" pitchFamily="37" charset="-128"/>
              </a:rPr>
              <a:t>ACTIONS</a:t>
            </a:r>
            <a:endParaRPr lang="en-US" dirty="0">
              <a:latin typeface="Arial" pitchFamily="37" charset="0"/>
              <a:ea typeface="ヒラギノ角ゴ Pro W3" pitchFamily="37" charset="-128"/>
              <a:cs typeface="ヒラギノ角ゴ Pro W3" pitchFamily="37" charset="-128"/>
            </a:endParaRPr>
          </a:p>
        </p:txBody>
      </p:sp>
      <p:sp>
        <p:nvSpPr>
          <p:cNvPr id="30" name="Rounded Rectangle 29"/>
          <p:cNvSpPr/>
          <p:nvPr/>
        </p:nvSpPr>
        <p:spPr bwMode="auto">
          <a:xfrm>
            <a:off x="7960587" y="12226006"/>
            <a:ext cx="6275388" cy="539750"/>
          </a:xfrm>
          <a:prstGeom prst="roundRect">
            <a:avLst/>
          </a:prstGeom>
          <a:solidFill>
            <a:srgbClr val="3242D1"/>
          </a:solidFill>
          <a:ln w="9525" cap="flat" cmpd="sng" algn="ctr">
            <a:solidFill>
              <a:srgbClr val="0000FF"/>
            </a:solidFill>
            <a:prstDash val="solid"/>
            <a:round/>
            <a:headEnd type="none" w="med" len="med"/>
            <a:tailEnd type="none" w="med" len="med"/>
          </a:ln>
          <a:effectLst>
            <a:outerShdw blurRad="120650" dist="127000" dir="2700000" algn="tl" rotWithShape="0">
              <a:srgbClr val="000000">
                <a:alpha val="50000"/>
              </a:srgbClr>
            </a:outerShdw>
          </a:effectLst>
        </p:spPr>
        <p:txBody>
          <a:bodyPr>
            <a:prstTxWarp prst="textNoShape">
              <a:avLst/>
            </a:prstTxWarp>
          </a:bodyPr>
          <a:lstStyle/>
          <a:p>
            <a:pPr algn="ctr" eaLnBrk="0" hangingPunct="0">
              <a:defRPr/>
            </a:pPr>
            <a:r>
              <a:rPr lang="en-US" sz="2800" b="1" dirty="0" smtClean="0">
                <a:solidFill>
                  <a:schemeClr val="bg1"/>
                </a:solidFill>
                <a:latin typeface="Arial" pitchFamily="37" charset="0"/>
                <a:ea typeface="ヒラギノ角ゴ Pro W3" pitchFamily="37" charset="-128"/>
                <a:cs typeface="ヒラギノ角ゴ Pro W3" pitchFamily="37" charset="-128"/>
              </a:rPr>
              <a:t>BARRIERS &amp; CHALLENGES</a:t>
            </a:r>
            <a:endParaRPr lang="en-US" sz="2800" dirty="0">
              <a:latin typeface="Arial" pitchFamily="37" charset="0"/>
              <a:ea typeface="ヒラギノ角ゴ Pro W3" pitchFamily="37" charset="-128"/>
              <a:cs typeface="ヒラギノ角ゴ Pro W3" pitchFamily="37" charset="-128"/>
            </a:endParaRPr>
          </a:p>
        </p:txBody>
      </p:sp>
      <p:sp>
        <p:nvSpPr>
          <p:cNvPr id="32" name="Rounded Rectangle 31"/>
          <p:cNvSpPr/>
          <p:nvPr/>
        </p:nvSpPr>
        <p:spPr bwMode="auto">
          <a:xfrm>
            <a:off x="14697339" y="10781573"/>
            <a:ext cx="6275388" cy="539750"/>
          </a:xfrm>
          <a:prstGeom prst="roundRect">
            <a:avLst/>
          </a:prstGeom>
          <a:solidFill>
            <a:srgbClr val="828D2C"/>
          </a:solidFill>
          <a:ln w="9525" cap="flat" cmpd="sng" algn="ctr">
            <a:solidFill>
              <a:srgbClr val="0000FF"/>
            </a:solidFill>
            <a:prstDash val="solid"/>
            <a:round/>
            <a:headEnd type="none" w="med" len="med"/>
            <a:tailEnd type="none" w="med" len="med"/>
          </a:ln>
          <a:effectLst>
            <a:outerShdw blurRad="120650" dist="127000" dir="2700000" algn="tl" rotWithShape="0">
              <a:srgbClr val="000000">
                <a:alpha val="50000"/>
              </a:srgbClr>
            </a:outerShdw>
          </a:effectLst>
        </p:spPr>
        <p:txBody>
          <a:bodyPr>
            <a:prstTxWarp prst="textNoShape">
              <a:avLst/>
            </a:prstTxWarp>
          </a:bodyPr>
          <a:lstStyle/>
          <a:p>
            <a:pPr algn="ctr" eaLnBrk="0" hangingPunct="0">
              <a:defRPr/>
            </a:pPr>
            <a:r>
              <a:rPr lang="en-US" sz="2800" b="1" dirty="0" smtClean="0">
                <a:solidFill>
                  <a:schemeClr val="bg1"/>
                </a:solidFill>
                <a:latin typeface="Arial" pitchFamily="37" charset="0"/>
                <a:ea typeface="ヒラギノ角ゴ Pro W3" pitchFamily="37" charset="-128"/>
                <a:cs typeface="ヒラギノ角ゴ Pro W3" pitchFamily="37" charset="-128"/>
              </a:rPr>
              <a:t>FUTURE GOALS</a:t>
            </a:r>
            <a:endParaRPr lang="en-US" dirty="0">
              <a:latin typeface="Arial" pitchFamily="37" charset="0"/>
              <a:ea typeface="ヒラギノ角ゴ Pro W3" pitchFamily="37" charset="-128"/>
              <a:cs typeface="ヒラギノ角ゴ Pro W3" pitchFamily="37" charset="-128"/>
            </a:endParaRPr>
          </a:p>
        </p:txBody>
      </p:sp>
      <p:sp>
        <p:nvSpPr>
          <p:cNvPr id="33" name="Rounded Rectangle 32"/>
          <p:cNvSpPr/>
          <p:nvPr/>
        </p:nvSpPr>
        <p:spPr bwMode="auto">
          <a:xfrm>
            <a:off x="14472766" y="6294819"/>
            <a:ext cx="6275388" cy="541338"/>
          </a:xfrm>
          <a:prstGeom prst="roundRect">
            <a:avLst/>
          </a:prstGeom>
          <a:solidFill>
            <a:srgbClr val="828D2C"/>
          </a:solidFill>
          <a:ln w="9525" cap="flat" cmpd="sng" algn="ctr">
            <a:solidFill>
              <a:srgbClr val="0000FF"/>
            </a:solidFill>
            <a:prstDash val="solid"/>
            <a:round/>
            <a:headEnd type="none" w="med" len="med"/>
            <a:tailEnd type="none" w="med" len="med"/>
          </a:ln>
          <a:effectLst>
            <a:outerShdw blurRad="120650" dist="127000" dir="2700000" algn="tl" rotWithShape="0">
              <a:srgbClr val="000000">
                <a:alpha val="50000"/>
              </a:srgbClr>
            </a:outerShdw>
          </a:effectLst>
        </p:spPr>
        <p:txBody>
          <a:bodyPr>
            <a:prstTxWarp prst="textNoShape">
              <a:avLst/>
            </a:prstTxWarp>
          </a:bodyPr>
          <a:lstStyle/>
          <a:p>
            <a:pPr algn="ctr" eaLnBrk="0" hangingPunct="0">
              <a:defRPr/>
            </a:pPr>
            <a:r>
              <a:rPr lang="en-US" sz="2800" b="1" dirty="0" smtClean="0">
                <a:solidFill>
                  <a:schemeClr val="bg1"/>
                </a:solidFill>
                <a:latin typeface="Arial" pitchFamily="37" charset="0"/>
                <a:ea typeface="ヒラギノ角ゴ Pro W3" pitchFamily="37" charset="-128"/>
                <a:cs typeface="ヒラギノ角ゴ Pro W3" pitchFamily="37" charset="-128"/>
              </a:rPr>
              <a:t>RESOURCES &amp; ALLIES</a:t>
            </a:r>
            <a:endParaRPr lang="en-US" sz="2800" dirty="0" smtClean="0">
              <a:latin typeface="Arial" pitchFamily="37" charset="0"/>
              <a:ea typeface="ヒラギノ角ゴ Pro W3" pitchFamily="37" charset="-128"/>
              <a:cs typeface="ヒラギノ角ゴ Pro W3" pitchFamily="37" charset="-128"/>
            </a:endParaRPr>
          </a:p>
          <a:p>
            <a:pPr algn="ctr" eaLnBrk="0" hangingPunct="0">
              <a:defRPr/>
            </a:pPr>
            <a:endParaRPr lang="en-US" dirty="0">
              <a:latin typeface="Arial" pitchFamily="37" charset="0"/>
              <a:ea typeface="ヒラギノ角ゴ Pro W3" pitchFamily="37" charset="-128"/>
              <a:cs typeface="ヒラギノ角ゴ Pro W3" pitchFamily="37" charset="-128"/>
            </a:endParaRPr>
          </a:p>
        </p:txBody>
      </p:sp>
      <p:sp>
        <p:nvSpPr>
          <p:cNvPr id="20" name="Rectangle 19"/>
          <p:cNvSpPr/>
          <p:nvPr/>
        </p:nvSpPr>
        <p:spPr bwMode="auto">
          <a:xfrm>
            <a:off x="0" y="0"/>
            <a:ext cx="21945600" cy="1645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80" charset="0"/>
              <a:ea typeface="ヒラギノ角ゴ Pro W3" pitchFamily="80" charset="-128"/>
              <a:cs typeface="ヒラギノ角ゴ Pro W3" pitchFamily="80" charset="-128"/>
            </a:endParaRPr>
          </a:p>
        </p:txBody>
      </p:sp>
      <p:pic>
        <p:nvPicPr>
          <p:cNvPr id="51" name="Picture 5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7143" y="659645"/>
            <a:ext cx="18362639" cy="1806508"/>
          </a:xfrm>
          <a:prstGeom prst="rect">
            <a:avLst/>
          </a:prstGeom>
        </p:spPr>
      </p:pic>
      <p:pic>
        <p:nvPicPr>
          <p:cNvPr id="52" name="Picture 51" descr="NSF_Logo.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584905" y="577347"/>
            <a:ext cx="1760330" cy="1821666"/>
          </a:xfrm>
          <a:prstGeom prst="rect">
            <a:avLst/>
          </a:prstGeom>
        </p:spPr>
      </p:pic>
      <p:sp>
        <p:nvSpPr>
          <p:cNvPr id="68" name="Rectangle 67"/>
          <p:cNvSpPr/>
          <p:nvPr/>
        </p:nvSpPr>
        <p:spPr>
          <a:xfrm>
            <a:off x="471243" y="0"/>
            <a:ext cx="21474358" cy="508000"/>
          </a:xfrm>
          <a:prstGeom prst="rect">
            <a:avLst/>
          </a:prstGeom>
          <a:solidFill>
            <a:srgbClr val="3242D1"/>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eaLnBrk="0" hangingPunct="0">
              <a:defRPr/>
            </a:pPr>
            <a:r>
              <a:rPr lang="en-US" b="1" dirty="0" smtClean="0">
                <a:solidFill>
                  <a:schemeClr val="bg1"/>
                </a:solidFill>
                <a:latin typeface="Arial" pitchFamily="37" charset="0"/>
                <a:ea typeface="ヒラギノ角ゴ Pro W3" pitchFamily="37" charset="-128"/>
                <a:cs typeface="ヒラギノ角ゴ Pro W3" pitchFamily="37" charset="-128"/>
              </a:rPr>
              <a:t>  NW-PULSE @ </a:t>
            </a:r>
            <a:r>
              <a:rPr lang="en-US" b="1" smtClean="0">
                <a:solidFill>
                  <a:schemeClr val="bg1"/>
                </a:solidFill>
                <a:latin typeface="Arial" pitchFamily="37" charset="0"/>
                <a:ea typeface="ヒラギノ角ゴ Pro W3" pitchFamily="37" charset="-128"/>
                <a:cs typeface="ヒラギノ角ゴ Pro W3" pitchFamily="37" charset="-128"/>
              </a:rPr>
              <a:t>NW BIO </a:t>
            </a:r>
            <a:r>
              <a:rPr lang="en-US" b="1" dirty="0" smtClean="0">
                <a:solidFill>
                  <a:schemeClr val="bg1"/>
                </a:solidFill>
                <a:latin typeface="Arial" pitchFamily="37" charset="0"/>
                <a:ea typeface="ヒラギノ角ゴ Pro W3" pitchFamily="37" charset="-128"/>
                <a:cs typeface="ヒラギノ角ゴ Pro W3" pitchFamily="37" charset="-128"/>
              </a:rPr>
              <a:t>2014</a:t>
            </a:r>
            <a:endParaRPr lang="en-US" dirty="0">
              <a:latin typeface="Arial" pitchFamily="37" charset="0"/>
              <a:ea typeface="ヒラギノ角ゴ Pro W3" pitchFamily="37" charset="-128"/>
              <a:cs typeface="ヒラギノ角ゴ Pro W3" pitchFamily="37" charset="-128"/>
            </a:endParaRPr>
          </a:p>
        </p:txBody>
      </p:sp>
      <p:sp>
        <p:nvSpPr>
          <p:cNvPr id="70" name="Rectangle 69"/>
          <p:cNvSpPr/>
          <p:nvPr/>
        </p:nvSpPr>
        <p:spPr>
          <a:xfrm rot="16200000">
            <a:off x="13462000" y="7975598"/>
            <a:ext cx="16459199" cy="508000"/>
          </a:xfrm>
          <a:prstGeom prst="rect">
            <a:avLst/>
          </a:prstGeom>
          <a:solidFill>
            <a:srgbClr val="669900"/>
          </a:solidFill>
          <a:ln>
            <a:solidFill>
              <a:srgbClr val="6699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rot="16200000">
            <a:off x="-7960211" y="7960211"/>
            <a:ext cx="16459203" cy="538778"/>
          </a:xfrm>
          <a:prstGeom prst="rect">
            <a:avLst/>
          </a:prstGeom>
          <a:solidFill>
            <a:srgbClr val="FF6600"/>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Rectangle 71"/>
          <p:cNvSpPr/>
          <p:nvPr/>
        </p:nvSpPr>
        <p:spPr>
          <a:xfrm>
            <a:off x="1" y="15951200"/>
            <a:ext cx="21408350" cy="508000"/>
          </a:xfrm>
          <a:prstGeom prst="rect">
            <a:avLst/>
          </a:prstGeom>
          <a:solidFill>
            <a:srgbClr val="D4FC0C"/>
          </a:solidFill>
          <a:ln>
            <a:solidFill>
              <a:srgbClr val="CCFF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Text Box 25"/>
          <p:cNvSpPr txBox="1">
            <a:spLocks noChangeArrowheads="1"/>
          </p:cNvSpPr>
          <p:nvPr/>
        </p:nvSpPr>
        <p:spPr bwMode="auto">
          <a:xfrm>
            <a:off x="14876991" y="11663248"/>
            <a:ext cx="6238875" cy="3970318"/>
          </a:xfrm>
          <a:prstGeom prst="rect">
            <a:avLst/>
          </a:prstGeom>
          <a:solidFill>
            <a:srgbClr val="FFFFFF"/>
          </a:solidFill>
          <a:ln w="9525">
            <a:noFill/>
            <a:miter lim="800000"/>
            <a:headEnd/>
            <a:tailEnd/>
          </a:ln>
        </p:spPr>
        <p:txBody>
          <a:bodyPr>
            <a:prstTxWarp prst="textNoShape">
              <a:avLst/>
            </a:prstTxWarp>
            <a:spAutoFit/>
          </a:bodyPr>
          <a:lstStyle/>
          <a:p>
            <a:pPr marL="457200" indent="-457200" eaLnBrk="0" hangingPunct="0">
              <a:spcBef>
                <a:spcPct val="50000"/>
              </a:spcBef>
              <a:buFont typeface="+mj-lt"/>
              <a:buAutoNum type="arabicPeriod"/>
            </a:pPr>
            <a:r>
              <a:rPr lang="en-US" dirty="0" smtClean="0">
                <a:latin typeface="Arial"/>
                <a:cs typeface="Arial"/>
              </a:rPr>
              <a:t>Utilize WVBEN </a:t>
            </a:r>
            <a:r>
              <a:rPr lang="en-US" dirty="0" smtClean="0">
                <a:latin typeface="Arial"/>
                <a:cs typeface="Arial"/>
              </a:rPr>
              <a:t>meeting funds to bring in experts in biology education and assessment</a:t>
            </a:r>
          </a:p>
          <a:p>
            <a:pPr marL="457200" indent="-457200" eaLnBrk="0" hangingPunct="0">
              <a:spcBef>
                <a:spcPct val="50000"/>
              </a:spcBef>
              <a:buFont typeface="+mj-lt"/>
              <a:buAutoNum type="arabicPeriod"/>
            </a:pPr>
            <a:r>
              <a:rPr lang="en-US" dirty="0" smtClean="0">
                <a:latin typeface="Arial"/>
                <a:cs typeface="Arial"/>
              </a:rPr>
              <a:t>Implement of Vision and Change and CLOs more broadly through shared curriculum </a:t>
            </a:r>
          </a:p>
          <a:p>
            <a:pPr marL="457200" indent="-457200" eaLnBrk="0" hangingPunct="0">
              <a:spcBef>
                <a:spcPct val="50000"/>
              </a:spcBef>
              <a:buFont typeface="+mj-lt"/>
              <a:buAutoNum type="arabicPeriod"/>
            </a:pPr>
            <a:r>
              <a:rPr lang="en-US" dirty="0" smtClean="0">
                <a:latin typeface="Arial"/>
                <a:cs typeface="Arial"/>
              </a:rPr>
              <a:t>Develop assessments for Vision and Change Core Competencies and CLOs</a:t>
            </a:r>
          </a:p>
          <a:p>
            <a:pPr eaLnBrk="0" hangingPunct="0">
              <a:spcBef>
                <a:spcPct val="50000"/>
              </a:spcBef>
            </a:pPr>
            <a:endParaRPr lang="en-US" dirty="0" smtClean="0"/>
          </a:p>
        </p:txBody>
      </p:sp>
      <p:sp>
        <p:nvSpPr>
          <p:cNvPr id="75" name="Text Box 25"/>
          <p:cNvSpPr txBox="1">
            <a:spLocks noChangeArrowheads="1"/>
          </p:cNvSpPr>
          <p:nvPr/>
        </p:nvSpPr>
        <p:spPr bwMode="auto">
          <a:xfrm>
            <a:off x="862700" y="13132809"/>
            <a:ext cx="6229355" cy="2308324"/>
          </a:xfrm>
          <a:prstGeom prst="rect">
            <a:avLst/>
          </a:prstGeom>
          <a:solidFill>
            <a:srgbClr val="FFFFFF"/>
          </a:solidFill>
          <a:ln w="9525">
            <a:noFill/>
            <a:miter lim="800000"/>
            <a:headEnd/>
            <a:tailEnd/>
          </a:ln>
        </p:spPr>
        <p:txBody>
          <a:bodyPr wrap="square">
            <a:prstTxWarp prst="textNoShape">
              <a:avLst/>
            </a:prstTxWarp>
            <a:spAutoFit/>
          </a:bodyPr>
          <a:lstStyle/>
          <a:p>
            <a:pPr marL="441325" indent="-441325">
              <a:buSzPct val="100000"/>
              <a:buFont typeface="Arial" panose="020B0604020202020204" pitchFamily="34" charset="0"/>
              <a:buChar char="•"/>
            </a:pPr>
            <a:r>
              <a:rPr lang="en-US" dirty="0" smtClean="0">
                <a:latin typeface="Arial"/>
                <a:cs typeface="Arial"/>
              </a:rPr>
              <a:t>Wide participation across full time and adjunct faculty </a:t>
            </a:r>
          </a:p>
          <a:p>
            <a:pPr marL="441325" indent="-441325">
              <a:buSzPct val="100000"/>
              <a:buFont typeface="Arial" panose="020B0604020202020204" pitchFamily="34" charset="0"/>
              <a:buChar char="•"/>
            </a:pPr>
            <a:r>
              <a:rPr lang="en-US" dirty="0" smtClean="0">
                <a:latin typeface="Arial"/>
                <a:cs typeface="Arial"/>
              </a:rPr>
              <a:t>National connections to the Vision and Change network </a:t>
            </a:r>
          </a:p>
          <a:p>
            <a:pPr marL="441325" indent="-441325">
              <a:buSzPct val="100000"/>
              <a:buFont typeface="Arial" panose="020B0604020202020204" pitchFamily="34" charset="0"/>
              <a:buChar char="•"/>
            </a:pPr>
            <a:r>
              <a:rPr lang="en-US" dirty="0" smtClean="0">
                <a:latin typeface="Arial"/>
                <a:cs typeface="Arial"/>
              </a:rPr>
              <a:t>College connections to Assessment Team</a:t>
            </a:r>
          </a:p>
        </p:txBody>
      </p:sp>
      <p:sp>
        <p:nvSpPr>
          <p:cNvPr id="77" name="TextBox 76"/>
          <p:cNvSpPr txBox="1"/>
          <p:nvPr/>
        </p:nvSpPr>
        <p:spPr>
          <a:xfrm>
            <a:off x="618741" y="3687896"/>
            <a:ext cx="14983209" cy="1208292"/>
          </a:xfrm>
          <a:prstGeom prst="rect">
            <a:avLst/>
          </a:prstGeom>
          <a:noFill/>
        </p:spPr>
        <p:txBody>
          <a:bodyPr wrap="square" lIns="160287" tIns="80143" rIns="160287" bIns="80143" rtlCol="0">
            <a:spAutoFit/>
          </a:bodyPr>
          <a:lstStyle/>
          <a:p>
            <a:r>
              <a:rPr lang="en-US" sz="3600" b="1" dirty="0" smtClean="0">
                <a:latin typeface="Arial"/>
                <a:cs typeface="Arial"/>
              </a:rPr>
              <a:t>VISION </a:t>
            </a:r>
            <a:r>
              <a:rPr lang="en-US" sz="3600" dirty="0" smtClean="0">
                <a:latin typeface="Arial"/>
                <a:cs typeface="Arial"/>
              </a:rPr>
              <a:t>– </a:t>
            </a:r>
            <a:r>
              <a:rPr lang="en-US" sz="3200" i="1" dirty="0" smtClean="0">
                <a:latin typeface="Arial"/>
                <a:cs typeface="Arial"/>
              </a:rPr>
              <a:t>Broad participation in mapping and sharing current curriculum. Identify curriculum development needs for the 100 level biology courses at LCC.</a:t>
            </a:r>
            <a:endParaRPr lang="en-US" sz="2800" i="1" dirty="0">
              <a:latin typeface="Arial"/>
              <a:cs typeface="Arial"/>
            </a:endParaRPr>
          </a:p>
        </p:txBody>
      </p:sp>
      <p:sp>
        <p:nvSpPr>
          <p:cNvPr id="78" name="TextBox 77"/>
          <p:cNvSpPr txBox="1"/>
          <p:nvPr/>
        </p:nvSpPr>
        <p:spPr>
          <a:xfrm>
            <a:off x="2647949" y="3399526"/>
            <a:ext cx="12510617" cy="576740"/>
          </a:xfrm>
          <a:prstGeom prst="rect">
            <a:avLst/>
          </a:prstGeom>
          <a:noFill/>
        </p:spPr>
        <p:txBody>
          <a:bodyPr wrap="square" lIns="83483" tIns="41741" rIns="83483" bIns="41741" rtlCol="0">
            <a:spAutoFit/>
          </a:bodyPr>
          <a:lstStyle/>
          <a:p>
            <a:r>
              <a:rPr lang="en-US" sz="3200" b="1" dirty="0" smtClean="0">
                <a:latin typeface="Arial"/>
                <a:cs typeface="Arial"/>
              </a:rPr>
              <a:t>Lisa Turnbull, Stacey Kiser and Christine Andrews</a:t>
            </a:r>
            <a:endParaRPr lang="en-US" sz="3200" b="1" dirty="0">
              <a:latin typeface="Arial"/>
              <a:cs typeface="Arial"/>
            </a:endParaRPr>
          </a:p>
        </p:txBody>
      </p:sp>
      <p:cxnSp>
        <p:nvCxnSpPr>
          <p:cNvPr id="79" name="Straight Connector 78"/>
          <p:cNvCxnSpPr/>
          <p:nvPr/>
        </p:nvCxnSpPr>
        <p:spPr>
          <a:xfrm>
            <a:off x="1256447" y="6106756"/>
            <a:ext cx="19468170" cy="40531"/>
          </a:xfrm>
          <a:prstGeom prst="line">
            <a:avLst/>
          </a:prstGeom>
          <a:ln w="57150" cmpd="sng">
            <a:solidFill>
              <a:srgbClr val="0000FF"/>
            </a:solidFill>
          </a:ln>
        </p:spPr>
        <p:style>
          <a:lnRef idx="2">
            <a:schemeClr val="accent1"/>
          </a:lnRef>
          <a:fillRef idx="0">
            <a:schemeClr val="accent1"/>
          </a:fillRef>
          <a:effectRef idx="1">
            <a:schemeClr val="accent1"/>
          </a:effectRef>
          <a:fontRef idx="minor">
            <a:schemeClr val="tx1"/>
          </a:fontRef>
        </p:style>
      </p:cxnSp>
      <p:sp>
        <p:nvSpPr>
          <p:cNvPr id="80" name="TextBox 79"/>
          <p:cNvSpPr txBox="1"/>
          <p:nvPr/>
        </p:nvSpPr>
        <p:spPr>
          <a:xfrm>
            <a:off x="2647949" y="1780443"/>
            <a:ext cx="17570451" cy="1684735"/>
          </a:xfrm>
          <a:prstGeom prst="rect">
            <a:avLst/>
          </a:prstGeom>
          <a:noFill/>
        </p:spPr>
        <p:txBody>
          <a:bodyPr wrap="square" lIns="83483" tIns="41741" rIns="83483" bIns="41741" rtlCol="0">
            <a:spAutoFit/>
          </a:bodyPr>
          <a:lstStyle/>
          <a:p>
            <a:r>
              <a:rPr lang="en-US" sz="3600" b="1" dirty="0" err="1" smtClean="0">
                <a:solidFill>
                  <a:schemeClr val="tx2"/>
                </a:solidFill>
                <a:latin typeface="Arial"/>
                <a:cs typeface="Arial"/>
              </a:rPr>
              <a:t>Crowdsource</a:t>
            </a:r>
            <a:r>
              <a:rPr lang="en-US" sz="3600" b="1" dirty="0" smtClean="0">
                <a:solidFill>
                  <a:schemeClr val="tx2"/>
                </a:solidFill>
                <a:latin typeface="Arial"/>
                <a:cs typeface="Arial"/>
              </a:rPr>
              <a:t> </a:t>
            </a:r>
            <a:r>
              <a:rPr lang="en-US" sz="3600" b="1" dirty="0" smtClean="0">
                <a:solidFill>
                  <a:schemeClr val="tx2"/>
                </a:solidFill>
                <a:latin typeface="Arial"/>
                <a:cs typeface="Arial"/>
              </a:rPr>
              <a:t>Mapping of Lane </a:t>
            </a:r>
            <a:r>
              <a:rPr lang="en-US" sz="3600" b="1" dirty="0">
                <a:solidFill>
                  <a:schemeClr val="tx2"/>
                </a:solidFill>
                <a:latin typeface="Arial"/>
                <a:cs typeface="Arial"/>
              </a:rPr>
              <a:t>Community College’s 100 level Biology </a:t>
            </a:r>
            <a:r>
              <a:rPr lang="en-US" sz="3600" b="1" dirty="0" smtClean="0">
                <a:solidFill>
                  <a:schemeClr val="tx2"/>
                </a:solidFill>
                <a:latin typeface="Arial"/>
                <a:cs typeface="Arial"/>
              </a:rPr>
              <a:t>Classes </a:t>
            </a:r>
            <a:r>
              <a:rPr lang="en-US" sz="3600" b="1" dirty="0" smtClean="0">
                <a:solidFill>
                  <a:schemeClr val="tx2"/>
                </a:solidFill>
                <a:latin typeface="Arial"/>
                <a:cs typeface="Arial"/>
              </a:rPr>
              <a:t>to Vision </a:t>
            </a:r>
            <a:r>
              <a:rPr lang="en-US" sz="3600" b="1" dirty="0" smtClean="0">
                <a:solidFill>
                  <a:schemeClr val="tx2"/>
                </a:solidFill>
                <a:latin typeface="Arial"/>
                <a:cs typeface="Arial"/>
              </a:rPr>
              <a:t>and Change Core Competencies and LCC’s Core Learning Outcomes </a:t>
            </a:r>
          </a:p>
          <a:p>
            <a:r>
              <a:rPr lang="en-US" sz="3200" b="1" dirty="0" smtClean="0">
                <a:solidFill>
                  <a:schemeClr val="tx2"/>
                </a:solidFill>
                <a:latin typeface="Arial"/>
                <a:cs typeface="Arial"/>
              </a:rPr>
              <a:t>                    Lane Community College</a:t>
            </a:r>
            <a:endParaRPr lang="en-US" sz="3200" b="1" dirty="0">
              <a:solidFill>
                <a:schemeClr val="tx2"/>
              </a:solidFill>
              <a:latin typeface="Arial"/>
              <a:cs typeface="Arial"/>
            </a:endParaRPr>
          </a:p>
        </p:txBody>
      </p:sp>
      <p:sp>
        <p:nvSpPr>
          <p:cNvPr id="81" name="TextBox 80"/>
          <p:cNvSpPr txBox="1"/>
          <p:nvPr/>
        </p:nvSpPr>
        <p:spPr>
          <a:xfrm>
            <a:off x="564154" y="4827907"/>
            <a:ext cx="14594411" cy="1146736"/>
          </a:xfrm>
          <a:prstGeom prst="rect">
            <a:avLst/>
          </a:prstGeom>
          <a:noFill/>
        </p:spPr>
        <p:txBody>
          <a:bodyPr wrap="square" lIns="160287" tIns="80143" rIns="160287" bIns="80143" rtlCol="0">
            <a:spAutoFit/>
          </a:bodyPr>
          <a:lstStyle/>
          <a:p>
            <a:r>
              <a:rPr lang="en-US" sz="3600" b="1" dirty="0" smtClean="0">
                <a:latin typeface="Arial"/>
                <a:cs typeface="Arial"/>
              </a:rPr>
              <a:t>MAIN GOAL</a:t>
            </a:r>
            <a:r>
              <a:rPr lang="en-US" sz="3600" dirty="0" smtClean="0">
                <a:latin typeface="Arial"/>
                <a:cs typeface="Arial"/>
              </a:rPr>
              <a:t>– </a:t>
            </a:r>
            <a:r>
              <a:rPr lang="en-US" sz="3200" i="1" dirty="0" smtClean="0">
                <a:latin typeface="Arial"/>
                <a:cs typeface="Arial"/>
              </a:rPr>
              <a:t>Map Vision and Change Core Abilities to LCC’s CLOs</a:t>
            </a:r>
            <a:r>
              <a:rPr lang="en-US" sz="2800" i="1" dirty="0" smtClean="0">
                <a:latin typeface="Arial"/>
                <a:cs typeface="Arial"/>
              </a:rPr>
              <a:t>. Provide examples of assignments that meet  Vision and Change Competencies and LCC’s CLOs.</a:t>
            </a:r>
            <a:endParaRPr lang="en-US" sz="3200" i="1" dirty="0" smtClean="0">
              <a:latin typeface="Arial"/>
              <a:cs typeface="Arial"/>
            </a:endParaRPr>
          </a:p>
        </p:txBody>
      </p:sp>
      <p:sp>
        <p:nvSpPr>
          <p:cNvPr id="85" name="Text Box 25"/>
          <p:cNvSpPr txBox="1">
            <a:spLocks noChangeArrowheads="1"/>
          </p:cNvSpPr>
          <p:nvPr/>
        </p:nvSpPr>
        <p:spPr bwMode="auto">
          <a:xfrm>
            <a:off x="7856265" y="6963027"/>
            <a:ext cx="6254229" cy="4524315"/>
          </a:xfrm>
          <a:prstGeom prst="rect">
            <a:avLst/>
          </a:prstGeom>
          <a:solidFill>
            <a:srgbClr val="FFFFFF"/>
          </a:solidFill>
          <a:ln w="9525">
            <a:noFill/>
            <a:miter lim="800000"/>
            <a:headEnd/>
            <a:tailEnd/>
          </a:ln>
        </p:spPr>
        <p:txBody>
          <a:bodyPr wrap="square">
            <a:prstTxWarp prst="textNoShape">
              <a:avLst/>
            </a:prstTxWarp>
            <a:spAutoFit/>
          </a:bodyPr>
          <a:lstStyle/>
          <a:p>
            <a:pPr>
              <a:buSzPct val="100000"/>
            </a:pPr>
            <a:r>
              <a:rPr lang="en-US" u="sng" dirty="0" smtClean="0">
                <a:latin typeface="Arial"/>
                <a:cs typeface="Arial"/>
              </a:rPr>
              <a:t>Products</a:t>
            </a:r>
            <a:r>
              <a:rPr lang="en-US" dirty="0" smtClean="0">
                <a:latin typeface="Arial"/>
                <a:cs typeface="Arial"/>
              </a:rPr>
              <a:t>: </a:t>
            </a:r>
          </a:p>
          <a:p>
            <a:pPr marL="898525" lvl="1" indent="-441325">
              <a:buSzPct val="100000"/>
              <a:buFont typeface="Arial"/>
              <a:buChar char="•"/>
            </a:pPr>
            <a:r>
              <a:rPr lang="en-US" dirty="0" smtClean="0">
                <a:latin typeface="Arial"/>
                <a:cs typeface="Arial"/>
              </a:rPr>
              <a:t>Report to the Lane Community College Assessment Team by end of May.</a:t>
            </a:r>
          </a:p>
          <a:p>
            <a:pPr marL="898525" lvl="1" indent="-441325">
              <a:buSzPct val="100000"/>
              <a:buFont typeface="Arial"/>
              <a:buChar char="•"/>
            </a:pPr>
            <a:r>
              <a:rPr lang="en-US" dirty="0" smtClean="0">
                <a:latin typeface="Arial"/>
                <a:cs typeface="Arial"/>
              </a:rPr>
              <a:t>Pulse presentation at </a:t>
            </a:r>
            <a:r>
              <a:rPr lang="en-US" dirty="0" smtClean="0">
                <a:latin typeface="Arial"/>
                <a:cs typeface="Arial"/>
              </a:rPr>
              <a:t>NWBIO </a:t>
            </a:r>
            <a:r>
              <a:rPr lang="en-US" dirty="0" smtClean="0">
                <a:latin typeface="Arial"/>
                <a:cs typeface="Arial"/>
              </a:rPr>
              <a:t>May 2014</a:t>
            </a:r>
          </a:p>
          <a:p>
            <a:pPr marL="898525" lvl="1" indent="-441325">
              <a:buSzPct val="100000"/>
              <a:buFont typeface="Arial"/>
              <a:buChar char="•"/>
            </a:pPr>
            <a:r>
              <a:rPr lang="en-US" dirty="0" smtClean="0">
                <a:latin typeface="Arial"/>
                <a:cs typeface="Arial"/>
              </a:rPr>
              <a:t>WVBEN annual </a:t>
            </a:r>
            <a:r>
              <a:rPr lang="en-US" dirty="0" smtClean="0">
                <a:latin typeface="Arial"/>
                <a:cs typeface="Arial"/>
              </a:rPr>
              <a:t>report (submitted)</a:t>
            </a:r>
            <a:endParaRPr lang="en-US" dirty="0" smtClean="0">
              <a:latin typeface="Arial"/>
              <a:cs typeface="Arial"/>
            </a:endParaRPr>
          </a:p>
          <a:p>
            <a:pPr>
              <a:buSzPct val="100000"/>
            </a:pPr>
            <a:r>
              <a:rPr lang="en-US" u="sng" dirty="0" smtClean="0">
                <a:latin typeface="Arial"/>
                <a:cs typeface="Arial"/>
              </a:rPr>
              <a:t>Assessments</a:t>
            </a:r>
            <a:r>
              <a:rPr lang="en-US" dirty="0" smtClean="0">
                <a:latin typeface="Arial"/>
                <a:cs typeface="Arial"/>
              </a:rPr>
              <a:t>:  </a:t>
            </a:r>
          </a:p>
          <a:p>
            <a:pPr marL="898525" lvl="1" indent="-441325">
              <a:buSzPct val="100000"/>
              <a:buFont typeface="Arial"/>
              <a:buChar char="•"/>
            </a:pPr>
            <a:r>
              <a:rPr lang="en-US" dirty="0" smtClean="0">
                <a:latin typeface="Arial"/>
                <a:cs typeface="Arial"/>
              </a:rPr>
              <a:t>Continual conversations with faculty</a:t>
            </a:r>
          </a:p>
          <a:p>
            <a:pPr marL="898525" lvl="1" indent="-441325">
              <a:buSzPct val="100000"/>
              <a:buFont typeface="Arial"/>
              <a:buChar char="•"/>
            </a:pPr>
            <a:r>
              <a:rPr lang="en-US" dirty="0" smtClean="0">
                <a:latin typeface="Arial"/>
                <a:cs typeface="Arial"/>
              </a:rPr>
              <a:t>Survey to faculty about future goals and how they might implement Vision and Change in their classes</a:t>
            </a:r>
            <a:endParaRPr lang="en-US" dirty="0" smtClean="0"/>
          </a:p>
        </p:txBody>
      </p:sp>
      <p:sp>
        <p:nvSpPr>
          <p:cNvPr id="86" name="Text Box 25"/>
          <p:cNvSpPr txBox="1">
            <a:spLocks noChangeArrowheads="1"/>
          </p:cNvSpPr>
          <p:nvPr/>
        </p:nvSpPr>
        <p:spPr bwMode="auto">
          <a:xfrm>
            <a:off x="851742" y="6963027"/>
            <a:ext cx="6044358" cy="4893647"/>
          </a:xfrm>
          <a:prstGeom prst="rect">
            <a:avLst/>
          </a:prstGeom>
          <a:solidFill>
            <a:srgbClr val="FFFFFF"/>
          </a:solidFill>
          <a:ln w="9525">
            <a:noFill/>
            <a:miter lim="800000"/>
            <a:headEnd/>
            <a:tailEnd/>
          </a:ln>
        </p:spPr>
        <p:txBody>
          <a:bodyPr wrap="square">
            <a:prstTxWarp prst="textNoShape">
              <a:avLst/>
            </a:prstTxWarp>
            <a:spAutoFit/>
          </a:bodyPr>
          <a:lstStyle/>
          <a:p>
            <a:pPr marL="441325" indent="-441325">
              <a:buSzPct val="100000"/>
              <a:buFont typeface="Arial"/>
              <a:buChar char="•"/>
            </a:pPr>
            <a:r>
              <a:rPr lang="en-US" dirty="0" smtClean="0">
                <a:latin typeface="Arial"/>
                <a:cs typeface="Arial"/>
              </a:rPr>
              <a:t>Vision and Change Core Competencies mapped to LCC’s CLOs</a:t>
            </a:r>
          </a:p>
          <a:p>
            <a:pPr marL="441325" indent="-441325">
              <a:buSzPct val="100000"/>
              <a:buFont typeface="Arial"/>
              <a:buChar char="•"/>
            </a:pPr>
            <a:r>
              <a:rPr lang="en-US" dirty="0" smtClean="0">
                <a:latin typeface="Arial"/>
                <a:cs typeface="Arial"/>
              </a:rPr>
              <a:t>Crowd source project on what faculty are currently doing </a:t>
            </a:r>
            <a:r>
              <a:rPr lang="en-US" smtClean="0">
                <a:latin typeface="Arial"/>
                <a:cs typeface="Arial"/>
              </a:rPr>
              <a:t>to meet </a:t>
            </a:r>
            <a:r>
              <a:rPr lang="en-US" dirty="0" smtClean="0">
                <a:latin typeface="Arial"/>
                <a:cs typeface="Arial"/>
              </a:rPr>
              <a:t>these outcomes</a:t>
            </a:r>
          </a:p>
          <a:p>
            <a:pPr marL="441325" indent="-441325">
              <a:buSzPct val="100000"/>
              <a:buFont typeface="Arial"/>
              <a:buChar char="•"/>
            </a:pPr>
            <a:r>
              <a:rPr lang="en-US" dirty="0">
                <a:latin typeface="Arial"/>
                <a:cs typeface="Arial"/>
              </a:rPr>
              <a:t>Received </a:t>
            </a:r>
            <a:r>
              <a:rPr lang="en-US" dirty="0" smtClean="0">
                <a:latin typeface="Arial"/>
                <a:cs typeface="Arial"/>
              </a:rPr>
              <a:t>funding </a:t>
            </a:r>
            <a:r>
              <a:rPr lang="en-US" dirty="0">
                <a:latin typeface="Arial"/>
                <a:cs typeface="Arial"/>
              </a:rPr>
              <a:t>from LCC’s Assessment </a:t>
            </a:r>
            <a:r>
              <a:rPr lang="en-US" dirty="0" smtClean="0">
                <a:latin typeface="Arial"/>
                <a:cs typeface="Arial"/>
              </a:rPr>
              <a:t>Team </a:t>
            </a:r>
            <a:r>
              <a:rPr lang="en-US" dirty="0">
                <a:latin typeface="Arial"/>
                <a:cs typeface="Arial"/>
              </a:rPr>
              <a:t>to map Vision and Change Core </a:t>
            </a:r>
            <a:r>
              <a:rPr lang="en-US" dirty="0" smtClean="0">
                <a:latin typeface="Arial"/>
                <a:cs typeface="Arial"/>
              </a:rPr>
              <a:t>Competencies </a:t>
            </a:r>
            <a:r>
              <a:rPr lang="en-US" dirty="0">
                <a:latin typeface="Arial"/>
                <a:cs typeface="Arial"/>
              </a:rPr>
              <a:t>to LCC’s </a:t>
            </a:r>
            <a:r>
              <a:rPr lang="en-US" dirty="0" smtClean="0">
                <a:latin typeface="Arial"/>
                <a:cs typeface="Arial"/>
              </a:rPr>
              <a:t>CLOs</a:t>
            </a:r>
          </a:p>
          <a:p>
            <a:pPr marL="441325" indent="-441325">
              <a:buSzPct val="100000"/>
              <a:buFont typeface="Arial"/>
              <a:buChar char="•"/>
            </a:pPr>
            <a:r>
              <a:rPr lang="en-US" dirty="0" smtClean="0">
                <a:latin typeface="Arial"/>
                <a:cs typeface="Arial"/>
              </a:rPr>
              <a:t>Developed new module that meets the Vision and Change Science and Society competency and LCC’s Engage Diverse Prospective CLO.</a:t>
            </a:r>
            <a:endParaRPr lang="en-US" dirty="0">
              <a:latin typeface="Arial"/>
              <a:cs typeface="Arial"/>
            </a:endParaRPr>
          </a:p>
        </p:txBody>
      </p:sp>
      <p:sp>
        <p:nvSpPr>
          <p:cNvPr id="90" name="Rectangle 89"/>
          <p:cNvSpPr/>
          <p:nvPr/>
        </p:nvSpPr>
        <p:spPr>
          <a:xfrm flipH="1">
            <a:off x="14554200" y="15534100"/>
            <a:ext cx="6561666" cy="400110"/>
          </a:xfrm>
          <a:prstGeom prst="rect">
            <a:avLst/>
          </a:prstGeom>
        </p:spPr>
        <p:txBody>
          <a:bodyPr wrap="square">
            <a:spAutoFit/>
          </a:bodyPr>
          <a:lstStyle/>
          <a:p>
            <a:r>
              <a:rPr lang="en-US" sz="2000" i="1" dirty="0" smtClean="0">
                <a:latin typeface="Arial"/>
                <a:cs typeface="Arial"/>
              </a:rPr>
              <a:t>This work was supported in part by NSF EAGER #51588 </a:t>
            </a:r>
            <a:endParaRPr lang="en-US" sz="2000" i="1"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80" charset="0"/>
            <a:ea typeface="ヒラギノ角ゴ Pro W3" pitchFamily="80" charset="-128"/>
            <a:cs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80" charset="0"/>
            <a:ea typeface="ヒラギノ角ゴ Pro W3" pitchFamily="80" charset="-128"/>
            <a:cs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1673</TotalTime>
  <Words>514</Words>
  <Application>Microsoft Macintosh PowerPoint</Application>
  <PresentationFormat>Custom</PresentationFormat>
  <Paragraphs>46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PowerPoint Presentation</vt:lpstr>
    </vt:vector>
  </TitlesOfParts>
  <Company>Medical University of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Educational Technology Services</dc:creator>
  <cp:lastModifiedBy>LCC Mac User</cp:lastModifiedBy>
  <cp:revision>71</cp:revision>
  <dcterms:created xsi:type="dcterms:W3CDTF">2014-03-11T02:31:13Z</dcterms:created>
  <dcterms:modified xsi:type="dcterms:W3CDTF">2014-04-25T18:19:38Z</dcterms:modified>
</cp:coreProperties>
</file>